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62" r:id="rId6"/>
    <p:sldId id="276" r:id="rId7"/>
    <p:sldId id="277" r:id="rId8"/>
    <p:sldId id="265" r:id="rId9"/>
    <p:sldId id="266" r:id="rId10"/>
    <p:sldId id="278" r:id="rId11"/>
    <p:sldId id="279" r:id="rId12"/>
    <p:sldId id="269" r:id="rId13"/>
    <p:sldId id="270"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D0CECE"/>
    <a:srgbClr val="3B3838"/>
    <a:srgbClr val="1F4E7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53B15-F47D-48D9-AF25-72C55BA80598}" v="151" dt="2023-10-30T21:12:23.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FF6D-0C56-4706-B562-67EE8769C2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8A3F75-494F-46BC-BDCE-97F2317E9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6D9A1-D649-4913-A75A-6390E37550B5}"/>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DF151FF4-48A3-4A49-87DB-0E02EB6F9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CE638-72BE-481A-A474-B0521DD3A09E}"/>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19904767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77FC-5486-475D-BE78-83B419B2B8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8E1282-09D8-4776-AAA5-E4BA9E6FD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78C32-5365-4C13-9AD7-9542334AED37}"/>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EEF41388-F879-4619-8BEF-9FCAE844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D8070-D2C6-47B9-8FB5-422B5B14F441}"/>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049416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CAEBC-1593-4857-AD22-784C6E442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982E12-12A9-4D62-B953-E8F2562E04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7A507-6751-40CB-9652-DB775F9C286C}"/>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DA173DAC-8BC4-40C1-9E24-4C68387D6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94773-B9E6-4E4E-A1C6-809BA777FE61}"/>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62295171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BE09-A263-42F5-B16A-46C799FB4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E9DC9-9692-47D3-9C2D-EB9D5E05C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80836-34ED-49CF-9FAF-D592AA4B6790}"/>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B1C984CF-6748-4D6A-AB8B-4258D47F7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C9F89-457B-4641-8A91-C172A6075BBE}"/>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84005803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3C1C-7A4B-40C4-B28D-9585DBC6C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62D513-A1ED-4768-B124-8A1B123AE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97B91-F134-4453-ABD8-57CE6AE32BDC}"/>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5C9DE688-92E9-4D13-BB56-D3662DD43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33841-10C9-438B-9B60-991F3B4057AB}"/>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0955472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29D0-C869-4EB3-BCD7-37F614405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C7F4E-C311-46F2-AAC7-92E1A3193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205E0-5D83-4909-A38C-B68F6C1FC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A4766-BA17-49BA-A261-2A2CD78E4EE0}"/>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6" name="Footer Placeholder 5">
            <a:extLst>
              <a:ext uri="{FF2B5EF4-FFF2-40B4-BE49-F238E27FC236}">
                <a16:creationId xmlns:a16="http://schemas.microsoft.com/office/drawing/2014/main" id="{960A11A4-453F-4245-B66E-69F001A07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D2CBB-CE9E-401D-841E-72A22BCBC44B}"/>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233605121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C538-95BF-4621-9B47-98A7F9E34E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FC084-9A69-4B32-A040-FC60EC379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95F3E-5DBC-45D7-81ED-D7DC3C2B1E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45220-0278-4864-998B-220DC11CB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621D9-2A47-4898-B36F-E0CA38EAB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614B0B-1DB6-42C1-93DE-02A4E4D9DEA4}"/>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8" name="Footer Placeholder 7">
            <a:extLst>
              <a:ext uri="{FF2B5EF4-FFF2-40B4-BE49-F238E27FC236}">
                <a16:creationId xmlns:a16="http://schemas.microsoft.com/office/drawing/2014/main" id="{08595156-DE0C-4804-BB5F-42B0E8F7B0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FB2F6-DB19-4666-AB26-691B0EBE27C8}"/>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5525169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95D3-46EF-4514-9F31-964C22F80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65F765-CA81-4A90-9E45-1490622E8A59}"/>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4" name="Footer Placeholder 3">
            <a:extLst>
              <a:ext uri="{FF2B5EF4-FFF2-40B4-BE49-F238E27FC236}">
                <a16:creationId xmlns:a16="http://schemas.microsoft.com/office/drawing/2014/main" id="{AEEA4FFA-1919-4C5B-B80C-9D079BBEA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40F6DF-01CE-42DC-8F46-022581EB5A06}"/>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33257657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308DF-5371-403E-A381-F69B1351DF59}"/>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3" name="Footer Placeholder 2">
            <a:extLst>
              <a:ext uri="{FF2B5EF4-FFF2-40B4-BE49-F238E27FC236}">
                <a16:creationId xmlns:a16="http://schemas.microsoft.com/office/drawing/2014/main" id="{676AA583-8919-4858-AE3A-6D33F891DA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637BF-74D8-454F-B66D-7588160FFCD4}"/>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12908380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90F6-FBB2-425F-9129-9590DC3A3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C2EBB3-D538-4A1A-BAE2-FC3414F9E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70CD7-9FC9-42FB-9D60-CB0C02BA4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113D3-F593-4749-BCE4-DFE8C537FD0B}"/>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6" name="Footer Placeholder 5">
            <a:extLst>
              <a:ext uri="{FF2B5EF4-FFF2-40B4-BE49-F238E27FC236}">
                <a16:creationId xmlns:a16="http://schemas.microsoft.com/office/drawing/2014/main" id="{3E1B4350-7F93-4821-9EBE-D703B62DB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9658B-8FD2-47D2-BCC7-F87940F96669}"/>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2807667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7251-B6BD-4BF3-8B3A-CA8E90FC2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E24A2F-13BC-4F27-AE84-83F2A20B9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D5C7E-D8E4-44FA-9195-708A51314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80AA6-C29B-4F55-B577-DD0B359B8C79}"/>
              </a:ext>
            </a:extLst>
          </p:cNvPr>
          <p:cNvSpPr>
            <a:spLocks noGrp="1"/>
          </p:cNvSpPr>
          <p:nvPr>
            <p:ph type="dt" sz="half" idx="10"/>
          </p:nvPr>
        </p:nvSpPr>
        <p:spPr/>
        <p:txBody>
          <a:bodyPr/>
          <a:lstStyle/>
          <a:p>
            <a:fld id="{2EC90368-383A-4E6D-93F7-BD917EDA0887}" type="datetimeFigureOut">
              <a:rPr lang="en-US" smtClean="0"/>
              <a:t>11/1/2023</a:t>
            </a:fld>
            <a:endParaRPr lang="en-US"/>
          </a:p>
        </p:txBody>
      </p:sp>
      <p:sp>
        <p:nvSpPr>
          <p:cNvPr id="6" name="Footer Placeholder 5">
            <a:extLst>
              <a:ext uri="{FF2B5EF4-FFF2-40B4-BE49-F238E27FC236}">
                <a16:creationId xmlns:a16="http://schemas.microsoft.com/office/drawing/2014/main" id="{97F5A259-0C8D-4508-AD0B-A5D2450F3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42902-E2B3-4C54-839F-BAD4268888DD}"/>
              </a:ext>
            </a:extLst>
          </p:cNvPr>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20492792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4B0BA-8BAD-465A-8C58-E6F4F63E9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70B8C-0417-4264-8846-947C685FD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D0631-2EE4-49CC-B4BD-131034B9B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90368-383A-4E6D-93F7-BD917EDA0887}" type="datetimeFigureOut">
              <a:rPr lang="en-US" smtClean="0"/>
              <a:t>11/1/2023</a:t>
            </a:fld>
            <a:endParaRPr lang="en-US"/>
          </a:p>
        </p:txBody>
      </p:sp>
      <p:sp>
        <p:nvSpPr>
          <p:cNvPr id="5" name="Footer Placeholder 4">
            <a:extLst>
              <a:ext uri="{FF2B5EF4-FFF2-40B4-BE49-F238E27FC236}">
                <a16:creationId xmlns:a16="http://schemas.microsoft.com/office/drawing/2014/main" id="{27C7296F-5298-44FB-8309-E392D5ACF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F6429-AA6E-437D-A8A4-48438BBD1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951AE-52B3-4D8A-9979-051FD4E7A9EC}" type="slidenum">
              <a:rPr lang="en-US" smtClean="0"/>
              <a:t>‹#›</a:t>
            </a:fld>
            <a:endParaRPr lang="en-US"/>
          </a:p>
        </p:txBody>
      </p:sp>
    </p:spTree>
    <p:extLst>
      <p:ext uri="{BB962C8B-B14F-4D97-AF65-F5344CB8AC3E}">
        <p14:creationId xmlns:p14="http://schemas.microsoft.com/office/powerpoint/2010/main" val="293990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onah and the great fish">
            <a:extLst>
              <a:ext uri="{FF2B5EF4-FFF2-40B4-BE49-F238E27FC236}">
                <a16:creationId xmlns:a16="http://schemas.microsoft.com/office/drawing/2014/main" id="{21B09CBD-8AF0-3520-8416-D131D6257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79" r="9089"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E2F8003-1119-4809-D90A-86528454338C}"/>
              </a:ext>
            </a:extLst>
          </p:cNvPr>
          <p:cNvSpPr/>
          <p:nvPr/>
        </p:nvSpPr>
        <p:spPr>
          <a:xfrm>
            <a:off x="335902" y="429208"/>
            <a:ext cx="989045" cy="4727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73C14A3-012A-A25D-D2CA-52675FEB6AD6}"/>
              </a:ext>
            </a:extLst>
          </p:cNvPr>
          <p:cNvSpPr>
            <a:spLocks noGrp="1"/>
          </p:cNvSpPr>
          <p:nvPr>
            <p:ph type="title"/>
          </p:nvPr>
        </p:nvSpPr>
        <p:spPr>
          <a:xfrm>
            <a:off x="236440" y="4859777"/>
            <a:ext cx="4821807" cy="805982"/>
          </a:xfrm>
        </p:spPr>
        <p:txBody>
          <a:bodyPr vert="horz" lIns="91440" tIns="45720" rIns="91440" bIns="45720" rtlCol="0" anchor="b">
            <a:normAutofit/>
          </a:bodyPr>
          <a:lstStyle/>
          <a:p>
            <a:r>
              <a:rPr lang="en-US" sz="4800" dirty="0">
                <a:solidFill>
                  <a:schemeClr val="bg1"/>
                </a:solidFill>
              </a:rPr>
              <a:t>The Book of Jonah</a:t>
            </a:r>
          </a:p>
        </p:txBody>
      </p:sp>
      <p:sp>
        <p:nvSpPr>
          <p:cNvPr id="12" name="Content Placeholder 2">
            <a:extLst>
              <a:ext uri="{FF2B5EF4-FFF2-40B4-BE49-F238E27FC236}">
                <a16:creationId xmlns:a16="http://schemas.microsoft.com/office/drawing/2014/main" id="{27B01461-0C8E-1749-AFD5-FFCB20A857EF}"/>
              </a:ext>
            </a:extLst>
          </p:cNvPr>
          <p:cNvSpPr>
            <a:spLocks noGrp="1"/>
          </p:cNvSpPr>
          <p:nvPr>
            <p:ph idx="1"/>
          </p:nvPr>
        </p:nvSpPr>
        <p:spPr>
          <a:xfrm>
            <a:off x="170070" y="5944353"/>
            <a:ext cx="7928902" cy="575928"/>
          </a:xfrm>
        </p:spPr>
        <p:txBody>
          <a:bodyPr vert="horz" lIns="91440" tIns="45720" rIns="91440" bIns="45720" rtlCol="0">
            <a:normAutofit/>
          </a:bodyPr>
          <a:lstStyle/>
          <a:p>
            <a:pPr marL="0" indent="0">
              <a:buNone/>
            </a:pPr>
            <a:r>
              <a:rPr lang="en-US" sz="3200" dirty="0">
                <a:solidFill>
                  <a:schemeClr val="bg1"/>
                </a:solidFill>
              </a:rPr>
              <a:t>Part Two: Jonah and the Ninevites</a:t>
            </a:r>
          </a:p>
        </p:txBody>
      </p:sp>
    </p:spTree>
    <p:extLst>
      <p:ext uri="{BB962C8B-B14F-4D97-AF65-F5344CB8AC3E}">
        <p14:creationId xmlns:p14="http://schemas.microsoft.com/office/powerpoint/2010/main" val="23901753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solidFill>
                  <a:schemeClr val="bg1"/>
                </a:solidFill>
              </a:rPr>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noFill/>
        </p:spPr>
        <p:txBody>
          <a:bodyPr>
            <a:normAutofit/>
          </a:bodyPr>
          <a:lstStyle/>
          <a:p>
            <a:r>
              <a:rPr lang="en-US" sz="3200" dirty="0">
                <a:solidFill>
                  <a:schemeClr val="bg1">
                    <a:lumMod val="95000"/>
                  </a:schemeClr>
                </a:solidFill>
              </a:rPr>
              <a:t>Chapters 2 &amp; 4 detail Jonah’s prayers</a:t>
            </a:r>
          </a:p>
          <a:p>
            <a:pPr lvl="1"/>
            <a:r>
              <a:rPr lang="en-US" sz="2800" dirty="0">
                <a:solidFill>
                  <a:schemeClr val="bg1">
                    <a:lumMod val="95000"/>
                  </a:schemeClr>
                </a:solidFill>
              </a:rPr>
              <a:t>Another unrecorded prayer (4:2)</a:t>
            </a:r>
          </a:p>
          <a:p>
            <a:pPr lvl="1"/>
            <a:r>
              <a:rPr lang="en-US" sz="2800" dirty="0">
                <a:solidFill>
                  <a:schemeClr val="bg1">
                    <a:lumMod val="95000"/>
                  </a:schemeClr>
                </a:solidFill>
              </a:rPr>
              <a:t>Turned the Lord’s self-description against Him</a:t>
            </a:r>
          </a:p>
          <a:p>
            <a:pPr lvl="1"/>
            <a:r>
              <a:rPr lang="en-US" sz="2800" dirty="0">
                <a:solidFill>
                  <a:schemeClr val="bg1">
                    <a:lumMod val="95000"/>
                  </a:schemeClr>
                </a:solidFill>
              </a:rPr>
              <a:t>Another death wish</a:t>
            </a:r>
          </a:p>
          <a:p>
            <a:pPr lvl="2"/>
            <a:r>
              <a:rPr lang="en-US" sz="2600" dirty="0">
                <a:solidFill>
                  <a:schemeClr val="bg1">
                    <a:lumMod val="95000"/>
                  </a:schemeClr>
                </a:solidFill>
              </a:rPr>
              <a:t>Ignored God’s question</a:t>
            </a:r>
          </a:p>
        </p:txBody>
      </p:sp>
      <p:pic>
        <p:nvPicPr>
          <p:cNvPr id="7" name="Picture 2" descr="See the source image">
            <a:extLst>
              <a:ext uri="{FF2B5EF4-FFF2-40B4-BE49-F238E27FC236}">
                <a16:creationId xmlns:a16="http://schemas.microsoft.com/office/drawing/2014/main" id="{D300DA5D-509E-2FD4-BBD1-994040096FE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644" r="5516"/>
          <a:stretch/>
        </p:blipFill>
        <p:spPr bwMode="auto">
          <a:xfrm>
            <a:off x="8854239" y="365125"/>
            <a:ext cx="2918661" cy="23090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solidFill>
                  <a:schemeClr val="bg1"/>
                </a:solidFill>
              </a:rPr>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noFill/>
        </p:spPr>
        <p:txBody>
          <a:bodyPr>
            <a:normAutofit/>
          </a:bodyPr>
          <a:lstStyle/>
          <a:p>
            <a:r>
              <a:rPr lang="en-US" sz="3200" dirty="0">
                <a:solidFill>
                  <a:schemeClr val="bg1">
                    <a:lumMod val="95000"/>
                  </a:schemeClr>
                </a:solidFill>
              </a:rPr>
              <a:t>A visual aid from God</a:t>
            </a:r>
          </a:p>
          <a:p>
            <a:pPr lvl="1"/>
            <a:r>
              <a:rPr lang="en-US" sz="2800" dirty="0">
                <a:solidFill>
                  <a:schemeClr val="bg1">
                    <a:lumMod val="95000"/>
                  </a:schemeClr>
                </a:solidFill>
              </a:rPr>
              <a:t>Note use of the word “appoint”</a:t>
            </a:r>
          </a:p>
          <a:p>
            <a:pPr lvl="2"/>
            <a:r>
              <a:rPr lang="en-US" sz="2600" dirty="0">
                <a:solidFill>
                  <a:schemeClr val="bg1">
                    <a:lumMod val="95000"/>
                  </a:schemeClr>
                </a:solidFill>
              </a:rPr>
              <a:t>Earlier, God </a:t>
            </a:r>
            <a:r>
              <a:rPr lang="en-US" sz="2600" dirty="0">
                <a:solidFill>
                  <a:srgbClr val="00B0F0"/>
                </a:solidFill>
              </a:rPr>
              <a:t>appointed</a:t>
            </a:r>
            <a:r>
              <a:rPr lang="en-US" sz="2600" dirty="0">
                <a:solidFill>
                  <a:schemeClr val="bg1">
                    <a:lumMod val="95000"/>
                  </a:schemeClr>
                </a:solidFill>
              </a:rPr>
              <a:t> a fish</a:t>
            </a:r>
          </a:p>
          <a:p>
            <a:pPr lvl="2"/>
            <a:r>
              <a:rPr lang="en-US" sz="2600" dirty="0">
                <a:solidFill>
                  <a:srgbClr val="00B0F0"/>
                </a:solidFill>
              </a:rPr>
              <a:t>Appointed</a:t>
            </a:r>
            <a:r>
              <a:rPr lang="en-US" sz="2600" dirty="0">
                <a:solidFill>
                  <a:schemeClr val="bg1">
                    <a:lumMod val="95000"/>
                  </a:schemeClr>
                </a:solidFill>
              </a:rPr>
              <a:t> a plant for shade</a:t>
            </a:r>
          </a:p>
          <a:p>
            <a:pPr lvl="2"/>
            <a:r>
              <a:rPr lang="en-US" sz="2600" dirty="0">
                <a:solidFill>
                  <a:srgbClr val="00B0F0"/>
                </a:solidFill>
              </a:rPr>
              <a:t>Appointed</a:t>
            </a:r>
            <a:r>
              <a:rPr lang="en-US" sz="2600" dirty="0">
                <a:solidFill>
                  <a:schemeClr val="bg1">
                    <a:lumMod val="95000"/>
                  </a:schemeClr>
                </a:solidFill>
              </a:rPr>
              <a:t> a worm to destroy the plant</a:t>
            </a:r>
          </a:p>
          <a:p>
            <a:pPr lvl="2"/>
            <a:r>
              <a:rPr lang="en-US" sz="2600" dirty="0">
                <a:solidFill>
                  <a:srgbClr val="00B0F0"/>
                </a:solidFill>
              </a:rPr>
              <a:t>Appointed </a:t>
            </a:r>
            <a:r>
              <a:rPr lang="en-US" sz="2600" dirty="0">
                <a:solidFill>
                  <a:schemeClr val="bg1">
                    <a:lumMod val="95000"/>
                  </a:schemeClr>
                </a:solidFill>
              </a:rPr>
              <a:t>a hot east wind</a:t>
            </a:r>
          </a:p>
          <a:p>
            <a:pPr lvl="1"/>
            <a:r>
              <a:rPr lang="en-US" sz="2800" dirty="0">
                <a:solidFill>
                  <a:schemeClr val="bg1">
                    <a:lumMod val="95000"/>
                  </a:schemeClr>
                </a:solidFill>
              </a:rPr>
              <a:t>Jonah asked for death after losing a plant</a:t>
            </a:r>
          </a:p>
          <a:p>
            <a:pPr lvl="2"/>
            <a:r>
              <a:rPr lang="en-US" sz="2600" dirty="0">
                <a:solidFill>
                  <a:schemeClr val="bg1">
                    <a:lumMod val="95000"/>
                  </a:schemeClr>
                </a:solidFill>
              </a:rPr>
              <a:t>God’s point: “You pity a plant. Should I not pity Nineveh?”</a:t>
            </a:r>
          </a:p>
        </p:txBody>
      </p:sp>
      <p:pic>
        <p:nvPicPr>
          <p:cNvPr id="7" name="Picture 2" descr="See the source image">
            <a:extLst>
              <a:ext uri="{FF2B5EF4-FFF2-40B4-BE49-F238E27FC236}">
                <a16:creationId xmlns:a16="http://schemas.microsoft.com/office/drawing/2014/main" id="{D300DA5D-509E-2FD4-BBD1-994040096FE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644" r="5516"/>
          <a:stretch/>
        </p:blipFill>
        <p:spPr bwMode="auto">
          <a:xfrm>
            <a:off x="8854239" y="365125"/>
            <a:ext cx="2918661" cy="23090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CEF6EFF9-17F6-2EFE-3264-85BA3CCA15A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14" b="97309" l="5318" r="98703">
                        <a14:foregroundMark x1="22691" y1="87635" x2="25292" y2="92250"/>
                        <a14:foregroundMark x1="25292" y1="92250" x2="30869" y2="97309"/>
                        <a14:foregroundMark x1="25422" y1="91173" x2="23299" y2="87127"/>
                        <a14:foregroundMark x1="20908" y1="83827" x2="20623" y2="83638"/>
                        <a14:foregroundMark x1="24473" y1="84504" x2="28794" y2="84715"/>
                        <a14:foregroundMark x1="21543" y1="61220" x2="24125" y2="60280"/>
                        <a14:foregroundMark x1="18807" y1="62217" x2="19966" y2="61795"/>
                        <a14:foregroundMark x1="5318" y1="41658" x2="8560" y2="50054"/>
                        <a14:foregroundMark x1="35149" y1="10226" x2="41505" y2="4736"/>
                        <a14:foregroundMark x1="41505" y1="4736" x2="47990" y2="4521"/>
                        <a14:foregroundMark x1="13748" y1="3014" x2="13359" y2="7535"/>
                        <a14:foregroundMark x1="95331" y1="5490" x2="92218" y2="12056"/>
                        <a14:foregroundMark x1="92218" y1="12056" x2="87938" y2="11948"/>
                        <a14:foregroundMark x1="95720" y1="7966" x2="98703" y2="7750"/>
                        <a14:backgroundMark x1="20233" y1="84392" x2="24125" y2="86437"/>
                        <a14:backgroundMark x1="19455" y1="62863" x2="20104" y2="62110"/>
                        <a14:backgroundMark x1="19844" y1="62110" x2="22309" y2="62110"/>
                        <a14:backgroundMark x1="20493" y1="62002" x2="20882" y2="60603"/>
                        <a14:backgroundMark x1="20233" y1="61464" x2="21660" y2="61033"/>
                        <a14:backgroundMark x1="69780" y1="11518" x2="71984" y2="11518"/>
                      </a14:backgroundRemoval>
                    </a14:imgEffect>
                  </a14:imgLayer>
                </a14:imgProps>
              </a:ext>
              <a:ext uri="{28A0092B-C50C-407E-A947-70E740481C1C}">
                <a14:useLocalDpi xmlns:a14="http://schemas.microsoft.com/office/drawing/2010/main" val="0"/>
              </a:ext>
            </a:extLst>
          </a:blip>
          <a:srcRect/>
          <a:stretch>
            <a:fillRect/>
          </a:stretch>
        </p:blipFill>
        <p:spPr bwMode="auto">
          <a:xfrm rot="16908805">
            <a:off x="446707" y="3597872"/>
            <a:ext cx="2983086" cy="3594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549F23A-CEC5-B81D-F1E5-C90789ED914C}"/>
              </a:ext>
            </a:extLst>
          </p:cNvPr>
          <p:cNvSpPr txBox="1"/>
          <p:nvPr/>
        </p:nvSpPr>
        <p:spPr>
          <a:xfrm>
            <a:off x="9207980" y="2674189"/>
            <a:ext cx="2268747" cy="954107"/>
          </a:xfrm>
          <a:prstGeom prst="rect">
            <a:avLst/>
          </a:prstGeom>
          <a:noFill/>
        </p:spPr>
        <p:txBody>
          <a:bodyPr wrap="square" rtlCol="0">
            <a:spAutoFit/>
          </a:bodyPr>
          <a:lstStyle/>
          <a:p>
            <a:pPr algn="ctr"/>
            <a:r>
              <a:rPr lang="en-US" sz="2800" dirty="0">
                <a:solidFill>
                  <a:schemeClr val="bg1"/>
                </a:solidFill>
              </a:rPr>
              <a:t>Only Jonah </a:t>
            </a:r>
            <a:r>
              <a:rPr lang="en-US" sz="2800" dirty="0">
                <a:solidFill>
                  <a:srgbClr val="00B0F0"/>
                </a:solidFill>
              </a:rPr>
              <a:t>Disobeys</a:t>
            </a:r>
            <a:r>
              <a:rPr lang="en-US" sz="2800" dirty="0">
                <a:solidFill>
                  <a:schemeClr val="bg1"/>
                </a:solidFill>
              </a:rPr>
              <a:t> God!</a:t>
            </a:r>
          </a:p>
        </p:txBody>
      </p:sp>
    </p:spTree>
    <p:extLst>
      <p:ext uri="{BB962C8B-B14F-4D97-AF65-F5344CB8AC3E}">
        <p14:creationId xmlns:p14="http://schemas.microsoft.com/office/powerpoint/2010/main" val="692795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a:extLst>
              <a:ext uri="{FF2B5EF4-FFF2-40B4-BE49-F238E27FC236}">
                <a16:creationId xmlns:a16="http://schemas.microsoft.com/office/drawing/2014/main" id="{D5DA60E5-D723-4405-9009-E88425044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1809"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8F61EF-E1BE-47B8-8F31-5B45068036E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Important Lessons!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24A8B5E-A001-49A7-ABE3-A69518D3F164}"/>
              </a:ext>
            </a:extLst>
          </p:cNvPr>
          <p:cNvSpPr/>
          <p:nvPr/>
        </p:nvSpPr>
        <p:spPr>
          <a:xfrm>
            <a:off x="401216" y="419878"/>
            <a:ext cx="989045" cy="532218"/>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11182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0B40B8-2B92-4D1B-B5F8-332D755597E3}"/>
              </a:ext>
            </a:extLst>
          </p:cNvPr>
          <p:cNvSpPr/>
          <p:nvPr/>
        </p:nvSpPr>
        <p:spPr>
          <a:xfrm>
            <a:off x="0" y="0"/>
            <a:ext cx="12192000" cy="6858000"/>
          </a:xfrm>
          <a:prstGeom prst="rect">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9AFBB-9F59-4DF5-91E5-A910502E6DC2}"/>
              </a:ext>
            </a:extLst>
          </p:cNvPr>
          <p:cNvSpPr>
            <a:spLocks noGrp="1"/>
          </p:cNvSpPr>
          <p:nvPr>
            <p:ph type="title"/>
          </p:nvPr>
        </p:nvSpPr>
        <p:spPr/>
        <p:txBody>
          <a:bodyPr/>
          <a:lstStyle/>
          <a:p>
            <a:r>
              <a:rPr lang="en-US" dirty="0">
                <a:solidFill>
                  <a:schemeClr val="bg1"/>
                </a:solidFill>
              </a:rPr>
              <a:t>Important Lessons!</a:t>
            </a:r>
          </a:p>
        </p:txBody>
      </p:sp>
      <p:pic>
        <p:nvPicPr>
          <p:cNvPr id="5" name="Picture 2" descr="See the source image">
            <a:extLst>
              <a:ext uri="{FF2B5EF4-FFF2-40B4-BE49-F238E27FC236}">
                <a16:creationId xmlns:a16="http://schemas.microsoft.com/office/drawing/2014/main" id="{FD4BE6B0-A653-3035-6BD9-990FF892C9A1}"/>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9091" r="11809" b="2"/>
          <a:stretch/>
        </p:blipFill>
        <p:spPr bwMode="auto">
          <a:xfrm>
            <a:off x="8282866" y="4240124"/>
            <a:ext cx="3909134" cy="309266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28F470-33B8-4710-A88F-0B6F6273A8A2}"/>
              </a:ext>
            </a:extLst>
          </p:cNvPr>
          <p:cNvSpPr>
            <a:spLocks noGrp="1"/>
          </p:cNvSpPr>
          <p:nvPr>
            <p:ph idx="1"/>
          </p:nvPr>
        </p:nvSpPr>
        <p:spPr>
          <a:xfrm>
            <a:off x="838200" y="1780605"/>
            <a:ext cx="10515600" cy="4351338"/>
          </a:xfrm>
          <a:noFill/>
        </p:spPr>
        <p:txBody>
          <a:bodyPr>
            <a:normAutofit/>
          </a:bodyPr>
          <a:lstStyle/>
          <a:p>
            <a:r>
              <a:rPr lang="en-US" sz="3200" dirty="0">
                <a:solidFill>
                  <a:schemeClr val="bg1"/>
                </a:solidFill>
              </a:rPr>
              <a:t>There is a danger in second chances</a:t>
            </a:r>
          </a:p>
          <a:p>
            <a:pPr lvl="1"/>
            <a:r>
              <a:rPr lang="en-US" sz="2800" dirty="0">
                <a:solidFill>
                  <a:schemeClr val="bg1"/>
                </a:solidFill>
              </a:rPr>
              <a:t>Continuation of failing practices shows lack of seriousness</a:t>
            </a:r>
          </a:p>
          <a:p>
            <a:pPr lvl="1"/>
            <a:r>
              <a:rPr lang="en-US" sz="2800" dirty="0">
                <a:solidFill>
                  <a:schemeClr val="bg1"/>
                </a:solidFill>
              </a:rPr>
              <a:t>True repentance requires a change of attitude</a:t>
            </a:r>
          </a:p>
          <a:p>
            <a:r>
              <a:rPr lang="en-US" sz="3200" dirty="0">
                <a:solidFill>
                  <a:schemeClr val="bg1"/>
                </a:solidFill>
              </a:rPr>
              <a:t>What we love and hate is a window into our soul</a:t>
            </a:r>
          </a:p>
          <a:p>
            <a:pPr lvl="1"/>
            <a:r>
              <a:rPr lang="en-US" sz="2800" dirty="0">
                <a:solidFill>
                  <a:schemeClr val="bg1"/>
                </a:solidFill>
              </a:rPr>
              <a:t>Illustrates how much we value self/devalue others</a:t>
            </a:r>
          </a:p>
          <a:p>
            <a:r>
              <a:rPr lang="en-US" sz="3200" dirty="0">
                <a:solidFill>
                  <a:schemeClr val="bg1"/>
                </a:solidFill>
              </a:rPr>
              <a:t>Pagans can teach important lessons</a:t>
            </a:r>
          </a:p>
          <a:p>
            <a:pPr lvl="1"/>
            <a:r>
              <a:rPr lang="en-US" sz="2800" dirty="0">
                <a:solidFill>
                  <a:schemeClr val="bg1"/>
                </a:solidFill>
              </a:rPr>
              <a:t>Sometimes “good people” have difficulty seeing their sins</a:t>
            </a:r>
          </a:p>
          <a:p>
            <a:pPr lvl="1"/>
            <a:r>
              <a:rPr lang="en-US" sz="2800" dirty="0">
                <a:solidFill>
                  <a:schemeClr val="bg1"/>
                </a:solidFill>
              </a:rPr>
              <a:t>Like the king, we must put evil/violence away</a:t>
            </a:r>
          </a:p>
        </p:txBody>
      </p:sp>
    </p:spTree>
    <p:extLst>
      <p:ext uri="{BB962C8B-B14F-4D97-AF65-F5344CB8AC3E}">
        <p14:creationId xmlns:p14="http://schemas.microsoft.com/office/powerpoint/2010/main" val="2145916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A4F51-806D-AF3F-9EB9-E819897BDE99}"/>
              </a:ext>
            </a:extLst>
          </p:cNvPr>
          <p:cNvSpPr/>
          <p:nvPr/>
        </p:nvSpPr>
        <p:spPr>
          <a:xfrm>
            <a:off x="0" y="0"/>
            <a:ext cx="12191999"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86B72-7163-3DBF-B50E-FF4AA81B9D1F}"/>
              </a:ext>
            </a:extLst>
          </p:cNvPr>
          <p:cNvSpPr>
            <a:spLocks noGrp="1"/>
          </p:cNvSpPr>
          <p:nvPr>
            <p:ph type="title"/>
          </p:nvPr>
        </p:nvSpPr>
        <p:spPr>
          <a:xfrm>
            <a:off x="950342" y="5253576"/>
            <a:ext cx="10515600" cy="1325563"/>
          </a:xfrm>
        </p:spPr>
        <p:txBody>
          <a:bodyPr/>
          <a:lstStyle/>
          <a:p>
            <a:r>
              <a:rPr lang="en-US" dirty="0">
                <a:solidFill>
                  <a:schemeClr val="bg1"/>
                </a:solidFill>
              </a:rPr>
              <a:t>Am I More Like the Prophet or the Pagans?</a:t>
            </a:r>
          </a:p>
        </p:txBody>
      </p:sp>
      <p:pic>
        <p:nvPicPr>
          <p:cNvPr id="2050" name="Picture 2" descr="shadow of very large fish under the water's surface">
            <a:extLst>
              <a:ext uri="{FF2B5EF4-FFF2-40B4-BE49-F238E27FC236}">
                <a16:creationId xmlns:a16="http://schemas.microsoft.com/office/drawing/2014/main" id="{0E15BDEA-DD18-BEEE-340F-9426C192EF6D}"/>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84174" y="84901"/>
            <a:ext cx="5831457" cy="583145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0362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A4F51-806D-AF3F-9EB9-E819897BDE99}"/>
              </a:ext>
            </a:extLst>
          </p:cNvPr>
          <p:cNvSpPr/>
          <p:nvPr/>
        </p:nvSpPr>
        <p:spPr>
          <a:xfrm>
            <a:off x="0" y="0"/>
            <a:ext cx="12191999"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86B72-7163-3DBF-B50E-FF4AA81B9D1F}"/>
              </a:ext>
            </a:extLst>
          </p:cNvPr>
          <p:cNvSpPr>
            <a:spLocks noGrp="1"/>
          </p:cNvSpPr>
          <p:nvPr>
            <p:ph type="title"/>
          </p:nvPr>
        </p:nvSpPr>
        <p:spPr>
          <a:xfrm>
            <a:off x="372374" y="230188"/>
            <a:ext cx="10515600" cy="1325563"/>
          </a:xfrm>
        </p:spPr>
        <p:txBody>
          <a:bodyPr/>
          <a:lstStyle/>
          <a:p>
            <a:r>
              <a:rPr lang="en-US" dirty="0">
                <a:solidFill>
                  <a:schemeClr val="bg1"/>
                </a:solidFill>
              </a:rPr>
              <a:t>Introducing the Book</a:t>
            </a:r>
          </a:p>
        </p:txBody>
      </p:sp>
      <p:sp>
        <p:nvSpPr>
          <p:cNvPr id="3" name="Content Placeholder 2">
            <a:extLst>
              <a:ext uri="{FF2B5EF4-FFF2-40B4-BE49-F238E27FC236}">
                <a16:creationId xmlns:a16="http://schemas.microsoft.com/office/drawing/2014/main" id="{5EBDD6F7-5737-764D-CBB0-E425B83BDF15}"/>
              </a:ext>
            </a:extLst>
          </p:cNvPr>
          <p:cNvSpPr>
            <a:spLocks noGrp="1"/>
          </p:cNvSpPr>
          <p:nvPr>
            <p:ph idx="1"/>
          </p:nvPr>
        </p:nvSpPr>
        <p:spPr>
          <a:xfrm>
            <a:off x="450011" y="1555751"/>
            <a:ext cx="10515600" cy="4351338"/>
          </a:xfrm>
        </p:spPr>
        <p:txBody>
          <a:bodyPr>
            <a:normAutofit/>
          </a:bodyPr>
          <a:lstStyle/>
          <a:p>
            <a:r>
              <a:rPr lang="en-US" sz="3200" dirty="0">
                <a:solidFill>
                  <a:schemeClr val="bg1"/>
                </a:solidFill>
              </a:rPr>
              <a:t>A Book about a Prophet </a:t>
            </a:r>
          </a:p>
          <a:p>
            <a:r>
              <a:rPr lang="en-US" sz="3200" dirty="0">
                <a:solidFill>
                  <a:schemeClr val="bg1"/>
                </a:solidFill>
              </a:rPr>
              <a:t>It is a “Great” Book…Except for Jonah</a:t>
            </a:r>
          </a:p>
          <a:p>
            <a:r>
              <a:rPr lang="en-US" sz="3200" dirty="0">
                <a:solidFill>
                  <a:schemeClr val="bg1"/>
                </a:solidFill>
              </a:rPr>
              <a:t>Upside Down Book</a:t>
            </a:r>
          </a:p>
          <a:p>
            <a:pPr lvl="1"/>
            <a:r>
              <a:rPr lang="en-US" sz="2800" dirty="0">
                <a:solidFill>
                  <a:schemeClr val="bg1"/>
                </a:solidFill>
              </a:rPr>
              <a:t>Prophet is bad guy; pagans are good</a:t>
            </a:r>
          </a:p>
          <a:p>
            <a:r>
              <a:rPr lang="en-US" sz="3200" dirty="0">
                <a:solidFill>
                  <a:schemeClr val="bg1"/>
                </a:solidFill>
              </a:rPr>
              <a:t>Unique Structure</a:t>
            </a:r>
          </a:p>
          <a:p>
            <a:pPr lvl="1"/>
            <a:r>
              <a:rPr lang="en-US" sz="2800" dirty="0">
                <a:solidFill>
                  <a:schemeClr val="bg1"/>
                </a:solidFill>
              </a:rPr>
              <a:t>Parallels: Chapters 1,3/2,4</a:t>
            </a:r>
          </a:p>
          <a:p>
            <a:r>
              <a:rPr lang="en-US" sz="3200" dirty="0">
                <a:solidFill>
                  <a:schemeClr val="bg1"/>
                </a:solidFill>
              </a:rPr>
              <a:t>Neither fish nor Jonah is main character</a:t>
            </a:r>
          </a:p>
        </p:txBody>
      </p:sp>
      <p:pic>
        <p:nvPicPr>
          <p:cNvPr id="2050" name="Picture 2" descr="shadow of very large fish under the water's surface">
            <a:extLst>
              <a:ext uri="{FF2B5EF4-FFF2-40B4-BE49-F238E27FC236}">
                <a16:creationId xmlns:a16="http://schemas.microsoft.com/office/drawing/2014/main" id="{0E15BDEA-DD18-BEEE-340F-9426C192EF6D}"/>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53117" y="1026543"/>
            <a:ext cx="5338882" cy="56012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677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phet jonah with back to camera preaching to the people of nineveh">
            <a:extLst>
              <a:ext uri="{FF2B5EF4-FFF2-40B4-BE49-F238E27FC236}">
                <a16:creationId xmlns:a16="http://schemas.microsoft.com/office/drawing/2014/main" id="{CB959317-664D-DDA1-7DAC-37EC7C655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19" r="9089" b="145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6A3066-00F6-C1E7-CBB6-F507A8704300}"/>
              </a:ext>
            </a:extLst>
          </p:cNvPr>
          <p:cNvSpPr>
            <a:spLocks noGrp="1"/>
          </p:cNvSpPr>
          <p:nvPr>
            <p:ph type="title"/>
          </p:nvPr>
        </p:nvSpPr>
        <p:spPr>
          <a:xfrm>
            <a:off x="311168" y="5280079"/>
            <a:ext cx="4023360" cy="832799"/>
          </a:xfrm>
        </p:spPr>
        <p:txBody>
          <a:bodyPr vert="horz" lIns="91440" tIns="45720" rIns="91440" bIns="45720" rtlCol="0" anchor="b">
            <a:normAutofit/>
          </a:bodyPr>
          <a:lstStyle/>
          <a:p>
            <a:r>
              <a:rPr lang="en-US" dirty="0">
                <a:solidFill>
                  <a:schemeClr val="bg1"/>
                </a:solidFill>
              </a:rPr>
              <a:t>Recommissioned </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8BDCD75-7C82-495B-D536-A9FC1BC4C09B}"/>
              </a:ext>
            </a:extLst>
          </p:cNvPr>
          <p:cNvSpPr/>
          <p:nvPr/>
        </p:nvSpPr>
        <p:spPr>
          <a:xfrm>
            <a:off x="270588" y="391886"/>
            <a:ext cx="1240971" cy="7304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8818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3E6279-AFCD-625F-2709-8576A9BA0B5C}"/>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BDC2A-AB2A-6646-D51B-AFE3AB31514B}"/>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E07DA9A-00E5-7F3F-590C-57C137A6C19E}"/>
              </a:ext>
            </a:extLst>
          </p:cNvPr>
          <p:cNvSpPr>
            <a:spLocks noGrp="1"/>
          </p:cNvSpPr>
          <p:nvPr>
            <p:ph idx="1"/>
          </p:nvPr>
        </p:nvSpPr>
        <p:spPr/>
        <p:txBody>
          <a:bodyPr/>
          <a:lstStyle/>
          <a:p>
            <a:r>
              <a:rPr lang="en-US" sz="3200" dirty="0">
                <a:solidFill>
                  <a:schemeClr val="bg1"/>
                </a:solidFill>
              </a:rPr>
              <a:t>Chapters 1 &amp; 3 begin in similar manner</a:t>
            </a:r>
          </a:p>
          <a:p>
            <a:r>
              <a:rPr lang="en-US" sz="3200" dirty="0">
                <a:solidFill>
                  <a:schemeClr val="bg1"/>
                </a:solidFill>
              </a:rPr>
              <a:t>Jonah preached a very short message (5 Hebrew words)</a:t>
            </a:r>
          </a:p>
          <a:p>
            <a:pPr lvl="1"/>
            <a:r>
              <a:rPr lang="en-US" sz="2800" dirty="0">
                <a:solidFill>
                  <a:schemeClr val="bg1"/>
                </a:solidFill>
              </a:rPr>
              <a:t>Amazingly, all in the pagan city believed</a:t>
            </a:r>
          </a:p>
          <a:p>
            <a:pPr lvl="2"/>
            <a:r>
              <a:rPr lang="en-US" sz="2600" dirty="0">
                <a:solidFill>
                  <a:schemeClr val="bg1"/>
                </a:solidFill>
              </a:rPr>
              <a:t>King repented of evil and violence</a:t>
            </a:r>
          </a:p>
          <a:p>
            <a:pPr lvl="2"/>
            <a:r>
              <a:rPr lang="en-US" sz="2600" dirty="0">
                <a:solidFill>
                  <a:schemeClr val="bg1"/>
                </a:solidFill>
              </a:rPr>
              <a:t>What brought about this great repentance?</a:t>
            </a:r>
          </a:p>
          <a:p>
            <a:endParaRPr lang="en-US" dirty="0"/>
          </a:p>
        </p:txBody>
      </p:sp>
      <p:pic>
        <p:nvPicPr>
          <p:cNvPr id="3074" name="Picture 2" descr="prophet jonah with back to camera preaching to the people of nineveh">
            <a:extLst>
              <a:ext uri="{FF2B5EF4-FFF2-40B4-BE49-F238E27FC236}">
                <a16:creationId xmlns:a16="http://schemas.microsoft.com/office/drawing/2014/main" id="{836CFEF1-F897-F1A2-8C63-F508FA4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935" y="4718648"/>
            <a:ext cx="1940943" cy="19409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33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123D9-3D85-4EF1-9F0B-5BD3A62B0EA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DD0CF-2A6B-4758-87C2-9567CE83FAE9}"/>
              </a:ext>
            </a:extLst>
          </p:cNvPr>
          <p:cNvSpPr>
            <a:spLocks noGrp="1"/>
          </p:cNvSpPr>
          <p:nvPr>
            <p:ph idx="1"/>
          </p:nvPr>
        </p:nvSpPr>
        <p:spPr>
          <a:xfrm>
            <a:off x="159391" y="5105720"/>
            <a:ext cx="11887200" cy="1603375"/>
          </a:xfrm>
        </p:spPr>
        <p:txBody>
          <a:bodyPr>
            <a:normAutofit lnSpcReduction="10000"/>
          </a:bodyPr>
          <a:lstStyle/>
          <a:p>
            <a:pPr marL="0" indent="0">
              <a:buNone/>
            </a:pPr>
            <a:r>
              <a:rPr lang="en-US" b="0" i="0" dirty="0">
                <a:solidFill>
                  <a:schemeClr val="bg1"/>
                </a:solidFill>
                <a:effectLst/>
                <a:latin typeface="system-ui"/>
              </a:rPr>
              <a:t>When the crowds were increasing, he began to say, “This generation is an evil generation. It seeks for a sign, but no sign will be given to it except the sign of Jonah. </a:t>
            </a:r>
            <a:r>
              <a:rPr lang="en-US" b="1" i="0" baseline="30000" dirty="0">
                <a:solidFill>
                  <a:schemeClr val="bg1"/>
                </a:solidFill>
                <a:effectLst/>
                <a:latin typeface="system-ui"/>
              </a:rPr>
              <a:t> </a:t>
            </a:r>
            <a:r>
              <a:rPr lang="en-US" b="0" i="0" dirty="0">
                <a:solidFill>
                  <a:schemeClr val="bg1"/>
                </a:solidFill>
                <a:effectLst/>
                <a:latin typeface="system-ui"/>
              </a:rPr>
              <a:t>For as </a:t>
            </a:r>
            <a:r>
              <a:rPr lang="en-US" b="0" i="0" dirty="0">
                <a:solidFill>
                  <a:srgbClr val="00B0F0"/>
                </a:solidFill>
                <a:effectLst/>
                <a:latin typeface="system-ui"/>
              </a:rPr>
              <a:t>Jonah became a sign to the people of Nineveh</a:t>
            </a:r>
            <a:r>
              <a:rPr lang="en-US" b="0" i="0" dirty="0">
                <a:solidFill>
                  <a:schemeClr val="bg1"/>
                </a:solidFill>
                <a:effectLst/>
                <a:latin typeface="system-ui"/>
              </a:rPr>
              <a:t>, so will the Son of Man be to this generation. – Luke 11:29-30</a:t>
            </a:r>
            <a:endParaRPr lang="en-US" dirty="0">
              <a:solidFill>
                <a:schemeClr val="bg1"/>
              </a:solidFill>
            </a:endParaRPr>
          </a:p>
        </p:txBody>
      </p:sp>
      <p:sp>
        <p:nvSpPr>
          <p:cNvPr id="5" name="TextBox 4">
            <a:extLst>
              <a:ext uri="{FF2B5EF4-FFF2-40B4-BE49-F238E27FC236}">
                <a16:creationId xmlns:a16="http://schemas.microsoft.com/office/drawing/2014/main" id="{3BBCD777-B220-4111-9251-65A20383AF58}"/>
              </a:ext>
            </a:extLst>
          </p:cNvPr>
          <p:cNvSpPr txBox="1"/>
          <p:nvPr/>
        </p:nvSpPr>
        <p:spPr>
          <a:xfrm>
            <a:off x="257690" y="3995789"/>
            <a:ext cx="5041783" cy="830997"/>
          </a:xfrm>
          <a:prstGeom prst="rect">
            <a:avLst/>
          </a:prstGeom>
          <a:solidFill>
            <a:schemeClr val="tx1"/>
          </a:solidFill>
        </p:spPr>
        <p:txBody>
          <a:bodyPr wrap="square" rtlCol="0">
            <a:spAutoFit/>
          </a:bodyPr>
          <a:lstStyle/>
          <a:p>
            <a:r>
              <a:rPr lang="en-US" sz="2400" b="0" i="0" dirty="0">
                <a:solidFill>
                  <a:schemeClr val="bg1"/>
                </a:solidFill>
                <a:effectLst/>
                <a:latin typeface="system-ui"/>
              </a:rPr>
              <a:t>And the </a:t>
            </a:r>
            <a:r>
              <a:rPr lang="en-US" sz="2400" b="0" i="0" cap="small" dirty="0">
                <a:solidFill>
                  <a:schemeClr val="bg1"/>
                </a:solidFill>
                <a:effectLst/>
                <a:latin typeface="system-ui"/>
              </a:rPr>
              <a:t>Lord</a:t>
            </a:r>
            <a:r>
              <a:rPr lang="en-US" sz="2400" b="0" i="0" dirty="0">
                <a:solidFill>
                  <a:schemeClr val="bg1"/>
                </a:solidFill>
                <a:effectLst/>
                <a:latin typeface="system-ui"/>
              </a:rPr>
              <a:t> spoke to the fish, and it vomited Jonah out upon the dry land</a:t>
            </a:r>
            <a:endParaRPr lang="en-US" sz="2400" dirty="0">
              <a:solidFill>
                <a:schemeClr val="bg1"/>
              </a:solidFill>
            </a:endParaRPr>
          </a:p>
        </p:txBody>
      </p:sp>
      <p:pic>
        <p:nvPicPr>
          <p:cNvPr id="9" name="Picture 8" descr="A picture containing photo, tree, different, sign&#10;&#10;Description automatically generated">
            <a:extLst>
              <a:ext uri="{FF2B5EF4-FFF2-40B4-BE49-F238E27FC236}">
                <a16:creationId xmlns:a16="http://schemas.microsoft.com/office/drawing/2014/main" id="{D47AC1A6-BC8A-48FE-A0E6-22ED780A1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277" y="148905"/>
            <a:ext cx="2713347" cy="4677881"/>
          </a:xfrm>
          <a:prstGeom prst="rect">
            <a:avLst/>
          </a:prstGeom>
        </p:spPr>
      </p:pic>
      <p:sp>
        <p:nvSpPr>
          <p:cNvPr id="10" name="Speech Bubble: Rectangle with Corners Rounded 9">
            <a:extLst>
              <a:ext uri="{FF2B5EF4-FFF2-40B4-BE49-F238E27FC236}">
                <a16:creationId xmlns:a16="http://schemas.microsoft.com/office/drawing/2014/main" id="{26F38E86-F78A-44CF-8237-40D893EA3B61}"/>
              </a:ext>
            </a:extLst>
          </p:cNvPr>
          <p:cNvSpPr/>
          <p:nvPr/>
        </p:nvSpPr>
        <p:spPr>
          <a:xfrm>
            <a:off x="5605631" y="412429"/>
            <a:ext cx="2126008" cy="12551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E82FDB6-F721-4EA3-A289-FD01DC711D32}"/>
              </a:ext>
            </a:extLst>
          </p:cNvPr>
          <p:cNvSpPr/>
          <p:nvPr/>
        </p:nvSpPr>
        <p:spPr>
          <a:xfrm>
            <a:off x="5795871" y="1918619"/>
            <a:ext cx="2187651" cy="1255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3D3AEE8A-E051-44D4-9C25-6AB9A733C9D1}"/>
              </a:ext>
            </a:extLst>
          </p:cNvPr>
          <p:cNvSpPr/>
          <p:nvPr/>
        </p:nvSpPr>
        <p:spPr>
          <a:xfrm>
            <a:off x="5538159" y="3592120"/>
            <a:ext cx="2249746" cy="12781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51509D-30A3-4C12-BCE6-FBB578A532C1}"/>
              </a:ext>
            </a:extLst>
          </p:cNvPr>
          <p:cNvSpPr txBox="1"/>
          <p:nvPr/>
        </p:nvSpPr>
        <p:spPr>
          <a:xfrm>
            <a:off x="5727165" y="601040"/>
            <a:ext cx="2187651" cy="830997"/>
          </a:xfrm>
          <a:prstGeom prst="rect">
            <a:avLst/>
          </a:prstGeom>
          <a:noFill/>
        </p:spPr>
        <p:txBody>
          <a:bodyPr wrap="square" rtlCol="0">
            <a:spAutoFit/>
          </a:bodyPr>
          <a:lstStyle/>
          <a:p>
            <a:r>
              <a:rPr lang="en-US" sz="2400" dirty="0">
                <a:solidFill>
                  <a:schemeClr val="bg1"/>
                </a:solidFill>
              </a:rPr>
              <a:t>Did you hear about Jonah…</a:t>
            </a:r>
          </a:p>
        </p:txBody>
      </p:sp>
      <p:sp>
        <p:nvSpPr>
          <p:cNvPr id="14" name="TextBox 13">
            <a:extLst>
              <a:ext uri="{FF2B5EF4-FFF2-40B4-BE49-F238E27FC236}">
                <a16:creationId xmlns:a16="http://schemas.microsoft.com/office/drawing/2014/main" id="{D47E8C0C-6FE1-47F6-AA88-42C725739034}"/>
              </a:ext>
            </a:extLst>
          </p:cNvPr>
          <p:cNvSpPr txBox="1"/>
          <p:nvPr/>
        </p:nvSpPr>
        <p:spPr>
          <a:xfrm>
            <a:off x="6055059" y="2395290"/>
            <a:ext cx="1732845" cy="461665"/>
          </a:xfrm>
          <a:prstGeom prst="rect">
            <a:avLst/>
          </a:prstGeom>
          <a:noFill/>
        </p:spPr>
        <p:txBody>
          <a:bodyPr wrap="square" rtlCol="0">
            <a:spAutoFit/>
          </a:bodyPr>
          <a:lstStyle/>
          <a:p>
            <a:r>
              <a:rPr lang="en-US" sz="2400" dirty="0">
                <a:solidFill>
                  <a:schemeClr val="bg1"/>
                </a:solidFill>
              </a:rPr>
              <a:t>Yes, a fish!!!</a:t>
            </a:r>
          </a:p>
        </p:txBody>
      </p:sp>
      <p:sp>
        <p:nvSpPr>
          <p:cNvPr id="15" name="TextBox 14">
            <a:extLst>
              <a:ext uri="{FF2B5EF4-FFF2-40B4-BE49-F238E27FC236}">
                <a16:creationId xmlns:a16="http://schemas.microsoft.com/office/drawing/2014/main" id="{EF0A9397-FEA5-457F-B854-4B6752F9EACA}"/>
              </a:ext>
            </a:extLst>
          </p:cNvPr>
          <p:cNvSpPr txBox="1"/>
          <p:nvPr/>
        </p:nvSpPr>
        <p:spPr>
          <a:xfrm>
            <a:off x="5602624" y="3741476"/>
            <a:ext cx="2185280" cy="830997"/>
          </a:xfrm>
          <a:prstGeom prst="rect">
            <a:avLst/>
          </a:prstGeom>
          <a:noFill/>
        </p:spPr>
        <p:txBody>
          <a:bodyPr wrap="square" rtlCol="0">
            <a:spAutoFit/>
          </a:bodyPr>
          <a:lstStyle/>
          <a:p>
            <a:r>
              <a:rPr lang="en-US" sz="2400" dirty="0">
                <a:solidFill>
                  <a:schemeClr val="bg1"/>
                </a:solidFill>
              </a:rPr>
              <a:t>Vomited him up 3 days later!!</a:t>
            </a:r>
          </a:p>
        </p:txBody>
      </p:sp>
      <p:pic>
        <p:nvPicPr>
          <p:cNvPr id="4098" name="Picture 2" descr="wendy will ramble...">
            <a:extLst>
              <a:ext uri="{FF2B5EF4-FFF2-40B4-BE49-F238E27FC236}">
                <a16:creationId xmlns:a16="http://schemas.microsoft.com/office/drawing/2014/main" id="{1E69655E-DE5D-DED5-C7BA-8953BBF83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64" y="431021"/>
            <a:ext cx="4514850"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7914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3E6279-AFCD-625F-2709-8576A9BA0B5C}"/>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BDC2A-AB2A-6646-D51B-AFE3AB31514B}"/>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E07DA9A-00E5-7F3F-590C-57C137A6C19E}"/>
              </a:ext>
            </a:extLst>
          </p:cNvPr>
          <p:cNvSpPr>
            <a:spLocks noGrp="1"/>
          </p:cNvSpPr>
          <p:nvPr>
            <p:ph idx="1"/>
          </p:nvPr>
        </p:nvSpPr>
        <p:spPr>
          <a:xfrm>
            <a:off x="838200" y="1825625"/>
            <a:ext cx="11221528" cy="4351338"/>
          </a:xfrm>
        </p:spPr>
        <p:txBody>
          <a:bodyPr/>
          <a:lstStyle/>
          <a:p>
            <a:r>
              <a:rPr lang="en-US" sz="3200" dirty="0">
                <a:solidFill>
                  <a:schemeClr val="bg1"/>
                </a:solidFill>
              </a:rPr>
              <a:t>An Important Lesson for Us</a:t>
            </a:r>
          </a:p>
          <a:p>
            <a:pPr lvl="1"/>
            <a:r>
              <a:rPr lang="en-US" sz="2800" dirty="0">
                <a:solidFill>
                  <a:schemeClr val="bg1"/>
                </a:solidFill>
              </a:rPr>
              <a:t>How much do we imitate the king of Nineveh?</a:t>
            </a:r>
          </a:p>
          <a:p>
            <a:pPr lvl="2"/>
            <a:r>
              <a:rPr lang="en-US" sz="2600" dirty="0">
                <a:solidFill>
                  <a:schemeClr val="bg1"/>
                </a:solidFill>
              </a:rPr>
              <a:t>Consider what the One greater than Jonah says about evil and violence</a:t>
            </a:r>
          </a:p>
          <a:p>
            <a:endParaRPr lang="en-US" dirty="0"/>
          </a:p>
        </p:txBody>
      </p:sp>
      <p:pic>
        <p:nvPicPr>
          <p:cNvPr id="3074" name="Picture 2" descr="prophet jonah with back to camera preaching to the people of nineveh">
            <a:extLst>
              <a:ext uri="{FF2B5EF4-FFF2-40B4-BE49-F238E27FC236}">
                <a16:creationId xmlns:a16="http://schemas.microsoft.com/office/drawing/2014/main" id="{836CFEF1-F897-F1A2-8C63-F508FA4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935" y="4718648"/>
            <a:ext cx="1940943" cy="19409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5420A7-5EB2-260E-8F2B-99AB58C45C23}"/>
              </a:ext>
            </a:extLst>
          </p:cNvPr>
          <p:cNvSpPr txBox="1"/>
          <p:nvPr/>
        </p:nvSpPr>
        <p:spPr>
          <a:xfrm>
            <a:off x="231474" y="4832587"/>
            <a:ext cx="8826261" cy="2092881"/>
          </a:xfrm>
          <a:prstGeom prst="rect">
            <a:avLst/>
          </a:prstGeom>
          <a:noFill/>
        </p:spPr>
        <p:txBody>
          <a:bodyPr wrap="square" rtlCol="0">
            <a:spAutoFit/>
          </a:bodyPr>
          <a:lstStyle/>
          <a:p>
            <a:r>
              <a:rPr lang="en-US" sz="2800" dirty="0">
                <a:solidFill>
                  <a:schemeClr val="bg1"/>
                </a:solidFill>
              </a:rPr>
              <a:t>The men of Nineveh will rise up at the judgment with this generation and condemn it, for they repented at the preaching of Jonah, and behold, something greater than Jonah is here. – Luke 11:32</a:t>
            </a:r>
          </a:p>
          <a:p>
            <a:endParaRPr lang="en-US" dirty="0"/>
          </a:p>
        </p:txBody>
      </p:sp>
    </p:spTree>
    <p:extLst>
      <p:ext uri="{BB962C8B-B14F-4D97-AF65-F5344CB8AC3E}">
        <p14:creationId xmlns:p14="http://schemas.microsoft.com/office/powerpoint/2010/main" val="355078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3E6279-AFCD-625F-2709-8576A9BA0B5C}"/>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BDC2A-AB2A-6646-D51B-AFE3AB31514B}"/>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E07DA9A-00E5-7F3F-590C-57C137A6C19E}"/>
              </a:ext>
            </a:extLst>
          </p:cNvPr>
          <p:cNvSpPr>
            <a:spLocks noGrp="1"/>
          </p:cNvSpPr>
          <p:nvPr>
            <p:ph idx="1"/>
          </p:nvPr>
        </p:nvSpPr>
        <p:spPr>
          <a:xfrm>
            <a:off x="838200" y="1825625"/>
            <a:ext cx="11221528" cy="4351338"/>
          </a:xfrm>
        </p:spPr>
        <p:txBody>
          <a:bodyPr/>
          <a:lstStyle/>
          <a:p>
            <a:r>
              <a:rPr lang="en-US" sz="3200" dirty="0">
                <a:solidFill>
                  <a:schemeClr val="bg1"/>
                </a:solidFill>
              </a:rPr>
              <a:t>God relents</a:t>
            </a:r>
          </a:p>
          <a:p>
            <a:pPr lvl="1"/>
            <a:r>
              <a:rPr lang="en-US" sz="3200" dirty="0">
                <a:solidFill>
                  <a:schemeClr val="bg1"/>
                </a:solidFill>
              </a:rPr>
              <a:t>City was overthrown, but not in expected way</a:t>
            </a:r>
          </a:p>
          <a:p>
            <a:pPr lvl="2"/>
            <a:r>
              <a:rPr lang="en-US" sz="2800" dirty="0">
                <a:solidFill>
                  <a:schemeClr val="bg1"/>
                </a:solidFill>
              </a:rPr>
              <a:t>No foreign invaders; citizens willingly defeated their own evil</a:t>
            </a:r>
          </a:p>
          <a:p>
            <a:r>
              <a:rPr lang="en-US" sz="3200" dirty="0">
                <a:solidFill>
                  <a:schemeClr val="bg1"/>
                </a:solidFill>
              </a:rPr>
              <a:t>Not everyone is happy (4:1)</a:t>
            </a:r>
          </a:p>
          <a:p>
            <a:endParaRPr lang="en-US" dirty="0"/>
          </a:p>
        </p:txBody>
      </p:sp>
      <p:pic>
        <p:nvPicPr>
          <p:cNvPr id="3074" name="Picture 2" descr="prophet jonah with back to camera preaching to the people of nineveh">
            <a:extLst>
              <a:ext uri="{FF2B5EF4-FFF2-40B4-BE49-F238E27FC236}">
                <a16:creationId xmlns:a16="http://schemas.microsoft.com/office/drawing/2014/main" id="{836CFEF1-F897-F1A2-8C63-F508FA4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935" y="4718648"/>
            <a:ext cx="1940943" cy="19409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48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CEFA7E2C-8861-4D0A-8205-FF3082528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4" r="551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875FE1-BFF3-4677-8223-AC8252A1E7E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Bitter Prayers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31D2960-A42E-4B2F-9E33-0169AE86B6E8}"/>
              </a:ext>
            </a:extLst>
          </p:cNvPr>
          <p:cNvSpPr/>
          <p:nvPr/>
        </p:nvSpPr>
        <p:spPr>
          <a:xfrm>
            <a:off x="345233" y="391886"/>
            <a:ext cx="1017036" cy="6573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48607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solidFill>
                  <a:schemeClr val="bg1"/>
                </a:solidFill>
              </a:rPr>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noFill/>
        </p:spPr>
        <p:txBody>
          <a:bodyPr>
            <a:normAutofit/>
          </a:bodyPr>
          <a:lstStyle/>
          <a:p>
            <a:r>
              <a:rPr lang="en-US" sz="3200" dirty="0">
                <a:solidFill>
                  <a:schemeClr val="bg1"/>
                </a:solidFill>
              </a:rPr>
              <a:t>Chapters 2 &amp; 4 detail Jonah’s prayers</a:t>
            </a:r>
          </a:p>
          <a:p>
            <a:pPr lvl="1"/>
            <a:r>
              <a:rPr lang="en-US" sz="2800" dirty="0">
                <a:solidFill>
                  <a:schemeClr val="bg1"/>
                </a:solidFill>
              </a:rPr>
              <a:t>Another unrecorded prayer (4:2)</a:t>
            </a:r>
          </a:p>
          <a:p>
            <a:pPr lvl="1"/>
            <a:r>
              <a:rPr lang="en-US" sz="2800" dirty="0">
                <a:solidFill>
                  <a:schemeClr val="bg1"/>
                </a:solidFill>
              </a:rPr>
              <a:t>Turned the Lord’s self-description against Him</a:t>
            </a:r>
          </a:p>
        </p:txBody>
      </p:sp>
      <p:sp>
        <p:nvSpPr>
          <p:cNvPr id="5" name="TextBox 4">
            <a:extLst>
              <a:ext uri="{FF2B5EF4-FFF2-40B4-BE49-F238E27FC236}">
                <a16:creationId xmlns:a16="http://schemas.microsoft.com/office/drawing/2014/main" id="{740E4F93-9922-4BD8-8008-3C8C8905231E}"/>
              </a:ext>
            </a:extLst>
          </p:cNvPr>
          <p:cNvSpPr txBox="1"/>
          <p:nvPr/>
        </p:nvSpPr>
        <p:spPr>
          <a:xfrm>
            <a:off x="402671" y="3707456"/>
            <a:ext cx="5117285" cy="2677656"/>
          </a:xfrm>
          <a:prstGeom prst="rect">
            <a:avLst/>
          </a:prstGeom>
          <a:solidFill>
            <a:schemeClr val="tx1">
              <a:lumMod val="75000"/>
              <a:lumOff val="25000"/>
            </a:schemeClr>
          </a:solidFill>
        </p:spPr>
        <p:txBody>
          <a:bodyPr wrap="square" rtlCol="0">
            <a:spAutoFit/>
          </a:bodyPr>
          <a:lstStyle/>
          <a:p>
            <a:r>
              <a:rPr lang="en-US" sz="2400" b="1" i="0" baseline="30000" dirty="0">
                <a:solidFill>
                  <a:srgbClr val="000000"/>
                </a:solidFill>
                <a:effectLst/>
                <a:latin typeface="system-ui"/>
              </a:rPr>
              <a:t> </a:t>
            </a:r>
            <a:r>
              <a:rPr lang="en-US" sz="2400" b="0" i="0" dirty="0">
                <a:solidFill>
                  <a:schemeClr val="bg1"/>
                </a:solidFill>
                <a:effectLst/>
                <a:latin typeface="system-ui"/>
              </a:rPr>
              <a:t>The </a:t>
            </a:r>
            <a:r>
              <a:rPr lang="en-US" sz="2400" b="0" i="0" cap="small" dirty="0">
                <a:solidFill>
                  <a:schemeClr val="bg1"/>
                </a:solidFill>
                <a:effectLst/>
                <a:latin typeface="system-ui"/>
              </a:rPr>
              <a:t>Lord</a:t>
            </a:r>
            <a:r>
              <a:rPr lang="en-US" sz="2400" b="0" i="0" dirty="0">
                <a:solidFill>
                  <a:schemeClr val="bg1"/>
                </a:solidFill>
                <a:effectLst/>
                <a:latin typeface="system-ui"/>
              </a:rPr>
              <a:t> passed before him and proclaimed, “The </a:t>
            </a:r>
            <a:r>
              <a:rPr lang="en-US" sz="2400" b="0" i="0" cap="small" dirty="0">
                <a:solidFill>
                  <a:schemeClr val="bg1"/>
                </a:solidFill>
                <a:effectLst/>
                <a:latin typeface="system-ui"/>
              </a:rPr>
              <a:t>Lord</a:t>
            </a:r>
            <a:r>
              <a:rPr lang="en-US" sz="2400" b="0" i="0" dirty="0">
                <a:solidFill>
                  <a:schemeClr val="bg1"/>
                </a:solidFill>
                <a:effectLst/>
                <a:latin typeface="system-ui"/>
              </a:rPr>
              <a:t>, the </a:t>
            </a:r>
            <a:r>
              <a:rPr lang="en-US" sz="2400" b="0" i="0" cap="small" dirty="0">
                <a:solidFill>
                  <a:schemeClr val="bg1"/>
                </a:solidFill>
                <a:effectLst/>
                <a:latin typeface="system-ui"/>
              </a:rPr>
              <a:t>Lord</a:t>
            </a:r>
            <a:r>
              <a:rPr lang="en-US" sz="2400" b="0" i="0" dirty="0">
                <a:solidFill>
                  <a:schemeClr val="bg1"/>
                </a:solidFill>
                <a:effectLst/>
                <a:latin typeface="system-ui"/>
              </a:rPr>
              <a:t>, a God merciful and </a:t>
            </a:r>
            <a:r>
              <a:rPr lang="en-US" sz="2400" b="0" i="0" dirty="0">
                <a:solidFill>
                  <a:srgbClr val="00B0F0"/>
                </a:solidFill>
                <a:effectLst/>
                <a:latin typeface="system-ui"/>
              </a:rPr>
              <a:t>gracious, slow to anger</a:t>
            </a:r>
            <a:r>
              <a:rPr lang="en-US" sz="2400" b="0" i="0" dirty="0">
                <a:solidFill>
                  <a:srgbClr val="000000"/>
                </a:solidFill>
                <a:effectLst/>
                <a:latin typeface="system-ui"/>
              </a:rPr>
              <a:t>, </a:t>
            </a:r>
            <a:r>
              <a:rPr lang="en-US" sz="2400" b="0" i="0" dirty="0">
                <a:solidFill>
                  <a:schemeClr val="bg1"/>
                </a:solidFill>
                <a:effectLst/>
                <a:latin typeface="system-ui"/>
              </a:rPr>
              <a:t>and</a:t>
            </a:r>
            <a:r>
              <a:rPr lang="en-US" sz="2400" b="0" i="0" dirty="0">
                <a:solidFill>
                  <a:srgbClr val="000000"/>
                </a:solidFill>
                <a:effectLst/>
                <a:latin typeface="system-ui"/>
              </a:rPr>
              <a:t> </a:t>
            </a:r>
            <a:r>
              <a:rPr lang="en-US" sz="2400" b="0" i="0" dirty="0">
                <a:solidFill>
                  <a:srgbClr val="00B0F0"/>
                </a:solidFill>
                <a:effectLst/>
                <a:latin typeface="system-ui"/>
              </a:rPr>
              <a:t>abounding in steadfast love </a:t>
            </a:r>
            <a:r>
              <a:rPr lang="en-US" sz="2400" b="0" i="0" dirty="0">
                <a:solidFill>
                  <a:schemeClr val="bg1"/>
                </a:solidFill>
                <a:effectLst/>
                <a:latin typeface="system-ui"/>
              </a:rPr>
              <a:t>and faithfulness, </a:t>
            </a:r>
            <a:r>
              <a:rPr lang="en-US" sz="2400" b="1" i="0" baseline="30000" dirty="0">
                <a:solidFill>
                  <a:schemeClr val="bg1"/>
                </a:solidFill>
                <a:effectLst/>
                <a:latin typeface="system-ui"/>
              </a:rPr>
              <a:t> </a:t>
            </a:r>
            <a:r>
              <a:rPr lang="en-US" sz="2400" b="0" i="0" dirty="0">
                <a:solidFill>
                  <a:schemeClr val="bg1"/>
                </a:solidFill>
                <a:effectLst/>
                <a:latin typeface="system-ui"/>
              </a:rPr>
              <a:t>keeping </a:t>
            </a:r>
            <a:r>
              <a:rPr lang="en-US" sz="2400" b="0" i="0" dirty="0">
                <a:solidFill>
                  <a:srgbClr val="00B0F0"/>
                </a:solidFill>
                <a:effectLst/>
                <a:latin typeface="system-ui"/>
              </a:rPr>
              <a:t>steadfast love </a:t>
            </a:r>
            <a:r>
              <a:rPr lang="en-US" sz="2400" b="0" i="0" dirty="0">
                <a:solidFill>
                  <a:schemeClr val="bg1"/>
                </a:solidFill>
                <a:effectLst/>
                <a:latin typeface="system-ui"/>
              </a:rPr>
              <a:t>for thousands,</a:t>
            </a:r>
            <a:r>
              <a:rPr lang="en-US" sz="2400" baseline="30000" dirty="0">
                <a:solidFill>
                  <a:schemeClr val="bg1"/>
                </a:solidFill>
                <a:latin typeface="system-ui"/>
              </a:rPr>
              <a:t> </a:t>
            </a:r>
            <a:r>
              <a:rPr lang="en-US" sz="2400" b="0" i="0" dirty="0">
                <a:solidFill>
                  <a:srgbClr val="00B0F0"/>
                </a:solidFill>
                <a:effectLst/>
                <a:latin typeface="system-ui"/>
              </a:rPr>
              <a:t>forgiving</a:t>
            </a:r>
            <a:r>
              <a:rPr lang="en-US" sz="2400" b="0" i="0" dirty="0">
                <a:solidFill>
                  <a:srgbClr val="000000"/>
                </a:solidFill>
                <a:effectLst/>
                <a:latin typeface="system-ui"/>
              </a:rPr>
              <a:t> </a:t>
            </a:r>
            <a:r>
              <a:rPr lang="en-US" sz="2400" b="0" i="0" dirty="0">
                <a:solidFill>
                  <a:schemeClr val="bg1"/>
                </a:solidFill>
                <a:effectLst/>
                <a:latin typeface="system-ui"/>
              </a:rPr>
              <a:t>iniquity and transgression and sin – Exodus 34:6-7a</a:t>
            </a:r>
            <a:endParaRPr lang="en-US" sz="2400" dirty="0">
              <a:solidFill>
                <a:schemeClr val="bg1"/>
              </a:solidFill>
            </a:endParaRPr>
          </a:p>
        </p:txBody>
      </p:sp>
      <p:sp>
        <p:nvSpPr>
          <p:cNvPr id="6" name="TextBox 5">
            <a:extLst>
              <a:ext uri="{FF2B5EF4-FFF2-40B4-BE49-F238E27FC236}">
                <a16:creationId xmlns:a16="http://schemas.microsoft.com/office/drawing/2014/main" id="{12123AEB-6EF0-41F7-94DC-7A9986D5DC5B}"/>
              </a:ext>
            </a:extLst>
          </p:cNvPr>
          <p:cNvSpPr txBox="1"/>
          <p:nvPr/>
        </p:nvSpPr>
        <p:spPr>
          <a:xfrm>
            <a:off x="6547770" y="3707456"/>
            <a:ext cx="5117285" cy="2677656"/>
          </a:xfrm>
          <a:prstGeom prst="rect">
            <a:avLst/>
          </a:prstGeom>
          <a:solidFill>
            <a:schemeClr val="tx1">
              <a:lumMod val="75000"/>
              <a:lumOff val="25000"/>
            </a:schemeClr>
          </a:solidFill>
        </p:spPr>
        <p:txBody>
          <a:bodyPr wrap="square" rtlCol="0">
            <a:spAutoFit/>
          </a:bodyPr>
          <a:lstStyle/>
          <a:p>
            <a:r>
              <a:rPr lang="en-US" sz="2400" b="1" i="0" baseline="30000" dirty="0">
                <a:solidFill>
                  <a:schemeClr val="bg1"/>
                </a:solidFill>
                <a:effectLst/>
                <a:latin typeface="system-ui"/>
              </a:rPr>
              <a:t> </a:t>
            </a:r>
            <a:r>
              <a:rPr lang="en-US" sz="2400" b="0" i="0" dirty="0">
                <a:solidFill>
                  <a:schemeClr val="bg1"/>
                </a:solidFill>
                <a:effectLst/>
                <a:latin typeface="system-ui"/>
              </a:rPr>
              <a:t>“O </a:t>
            </a:r>
            <a:r>
              <a:rPr lang="en-US" sz="2400" b="0" i="0" cap="small" dirty="0">
                <a:solidFill>
                  <a:schemeClr val="bg1"/>
                </a:solidFill>
                <a:effectLst/>
                <a:latin typeface="system-ui"/>
              </a:rPr>
              <a:t>Lord</a:t>
            </a:r>
            <a:r>
              <a:rPr lang="en-US" sz="2400" b="0" i="0" dirty="0">
                <a:solidFill>
                  <a:schemeClr val="bg1"/>
                </a:solidFill>
                <a:effectLst/>
                <a:latin typeface="system-ui"/>
              </a:rPr>
              <a:t>, is not this what I said when I was yet in my country? That is why I made haste to flee to Tarshish; for I knew that you are a </a:t>
            </a:r>
            <a:r>
              <a:rPr lang="en-US" sz="2400" b="0" i="0" dirty="0">
                <a:solidFill>
                  <a:srgbClr val="00B0F0"/>
                </a:solidFill>
                <a:effectLst/>
                <a:latin typeface="system-ui"/>
              </a:rPr>
              <a:t>gracious</a:t>
            </a:r>
            <a:r>
              <a:rPr lang="en-US" sz="2400" b="0" i="0" dirty="0">
                <a:solidFill>
                  <a:srgbClr val="000000"/>
                </a:solidFill>
                <a:effectLst/>
                <a:latin typeface="system-ui"/>
              </a:rPr>
              <a:t> </a:t>
            </a:r>
            <a:r>
              <a:rPr lang="en-US" sz="2400" b="0" i="0" dirty="0">
                <a:solidFill>
                  <a:schemeClr val="bg1"/>
                </a:solidFill>
                <a:effectLst/>
                <a:latin typeface="system-ui"/>
              </a:rPr>
              <a:t>God and merciful,</a:t>
            </a:r>
            <a:r>
              <a:rPr lang="en-US" sz="2400" b="0" i="0" dirty="0">
                <a:solidFill>
                  <a:srgbClr val="000000"/>
                </a:solidFill>
                <a:effectLst/>
                <a:latin typeface="system-ui"/>
              </a:rPr>
              <a:t> </a:t>
            </a:r>
            <a:r>
              <a:rPr lang="en-US" sz="2400" b="0" i="0" dirty="0">
                <a:solidFill>
                  <a:srgbClr val="00B0F0"/>
                </a:solidFill>
                <a:effectLst/>
                <a:latin typeface="system-ui"/>
              </a:rPr>
              <a:t>slow to anger </a:t>
            </a:r>
            <a:r>
              <a:rPr lang="en-US" sz="2400" b="0" i="0" dirty="0">
                <a:solidFill>
                  <a:schemeClr val="bg1"/>
                </a:solidFill>
                <a:effectLst/>
                <a:latin typeface="system-ui"/>
              </a:rPr>
              <a:t>and</a:t>
            </a:r>
            <a:r>
              <a:rPr lang="en-US" sz="2400" b="0" i="0" dirty="0">
                <a:solidFill>
                  <a:srgbClr val="000000"/>
                </a:solidFill>
                <a:effectLst/>
                <a:latin typeface="system-ui"/>
              </a:rPr>
              <a:t> </a:t>
            </a:r>
            <a:r>
              <a:rPr lang="en-US" sz="2400" b="0" i="0" dirty="0">
                <a:solidFill>
                  <a:srgbClr val="00B0F0"/>
                </a:solidFill>
                <a:effectLst/>
                <a:latin typeface="system-ui"/>
              </a:rPr>
              <a:t>abounding in steadfast love</a:t>
            </a:r>
            <a:r>
              <a:rPr lang="en-US" sz="2400" b="0" i="0" dirty="0">
                <a:solidFill>
                  <a:schemeClr val="bg1"/>
                </a:solidFill>
                <a:effectLst/>
                <a:latin typeface="system-ui"/>
              </a:rPr>
              <a:t>, and </a:t>
            </a:r>
            <a:r>
              <a:rPr lang="en-US" sz="2400" b="0" i="0" dirty="0">
                <a:solidFill>
                  <a:srgbClr val="00B0F0"/>
                </a:solidFill>
                <a:effectLst/>
                <a:latin typeface="system-ui"/>
              </a:rPr>
              <a:t>relenting from disaster.</a:t>
            </a:r>
            <a:endParaRPr lang="en-US" sz="2400" dirty="0">
              <a:solidFill>
                <a:srgbClr val="00B0F0"/>
              </a:solidFill>
            </a:endParaRPr>
          </a:p>
        </p:txBody>
      </p:sp>
      <p:pic>
        <p:nvPicPr>
          <p:cNvPr id="7" name="Picture 2" descr="See the source image">
            <a:extLst>
              <a:ext uri="{FF2B5EF4-FFF2-40B4-BE49-F238E27FC236}">
                <a16:creationId xmlns:a16="http://schemas.microsoft.com/office/drawing/2014/main" id="{D300DA5D-509E-2FD4-BBD1-994040096FE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644" r="5516"/>
          <a:stretch/>
        </p:blipFill>
        <p:spPr bwMode="auto">
          <a:xfrm>
            <a:off x="8854239" y="365125"/>
            <a:ext cx="2918661" cy="23090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89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597</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The Book of Jonah</vt:lpstr>
      <vt:lpstr>Introducing the Book</vt:lpstr>
      <vt:lpstr>Recommissioned </vt:lpstr>
      <vt:lpstr>Recommissioned</vt:lpstr>
      <vt:lpstr>PowerPoint Presentation</vt:lpstr>
      <vt:lpstr>Recommissioned</vt:lpstr>
      <vt:lpstr>Recommissioned</vt:lpstr>
      <vt:lpstr>Bitter Prayers</vt:lpstr>
      <vt:lpstr>Bitter Prayers</vt:lpstr>
      <vt:lpstr>Bitter Prayers</vt:lpstr>
      <vt:lpstr>Bitter Prayers</vt:lpstr>
      <vt:lpstr>Important Lessons!</vt:lpstr>
      <vt:lpstr>Important Lessons!</vt:lpstr>
      <vt:lpstr>Am I More Like the Prophet or the Pagans?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 and the Sailors</dc:title>
  <dc:creator>Greg Chandler</dc:creator>
  <cp:lastModifiedBy>Greg Chandler</cp:lastModifiedBy>
  <cp:revision>7</cp:revision>
  <dcterms:created xsi:type="dcterms:W3CDTF">2020-08-26T18:06:50Z</dcterms:created>
  <dcterms:modified xsi:type="dcterms:W3CDTF">2023-11-01T20:55:31Z</dcterms:modified>
</cp:coreProperties>
</file>