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7" r:id="rId3"/>
    <p:sldId id="258" r:id="rId4"/>
    <p:sldId id="256"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C4898-067B-47E3-B151-37B6CA942C49}" v="9" dt="2023-07-11T20:04:05.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6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Chandler" userId="ade00baf3f311e21" providerId="LiveId" clId="{C11C4898-067B-47E3-B151-37B6CA942C49}"/>
    <pc:docChg chg="custSel modSld">
      <pc:chgData name="Greg Chandler" userId="ade00baf3f311e21" providerId="LiveId" clId="{C11C4898-067B-47E3-B151-37B6CA942C49}" dt="2023-07-12T21:10:36.121" v="38" actId="20577"/>
      <pc:docMkLst>
        <pc:docMk/>
      </pc:docMkLst>
      <pc:sldChg chg="modSp mod modAnim">
        <pc:chgData name="Greg Chandler" userId="ade00baf3f311e21" providerId="LiveId" clId="{C11C4898-067B-47E3-B151-37B6CA942C49}" dt="2023-07-12T21:06:02.658" v="36" actId="20577"/>
        <pc:sldMkLst>
          <pc:docMk/>
          <pc:sldMk cId="3616065226" sldId="257"/>
        </pc:sldMkLst>
        <pc:spChg chg="mod">
          <ac:chgData name="Greg Chandler" userId="ade00baf3f311e21" providerId="LiveId" clId="{C11C4898-067B-47E3-B151-37B6CA942C49}" dt="2023-07-12T21:06:02.658" v="36" actId="20577"/>
          <ac:spMkLst>
            <pc:docMk/>
            <pc:sldMk cId="3616065226" sldId="257"/>
            <ac:spMk id="2" creationId="{2B7BC9D2-EA12-4566-7F46-4FC912047F0A}"/>
          </ac:spMkLst>
        </pc:spChg>
      </pc:sldChg>
      <pc:sldChg chg="modSp mod">
        <pc:chgData name="Greg Chandler" userId="ade00baf3f311e21" providerId="LiveId" clId="{C11C4898-067B-47E3-B151-37B6CA942C49}" dt="2023-07-11T19:59:08.867" v="6" actId="5793"/>
        <pc:sldMkLst>
          <pc:docMk/>
          <pc:sldMk cId="3811558413" sldId="258"/>
        </pc:sldMkLst>
        <pc:spChg chg="mod">
          <ac:chgData name="Greg Chandler" userId="ade00baf3f311e21" providerId="LiveId" clId="{C11C4898-067B-47E3-B151-37B6CA942C49}" dt="2023-07-11T19:59:08.867" v="6" actId="5793"/>
          <ac:spMkLst>
            <pc:docMk/>
            <pc:sldMk cId="3811558413" sldId="258"/>
            <ac:spMk id="2" creationId="{9D0CD837-8A2E-2D98-0FE5-69E75ED35263}"/>
          </ac:spMkLst>
        </pc:spChg>
      </pc:sldChg>
      <pc:sldChg chg="modSp mod">
        <pc:chgData name="Greg Chandler" userId="ade00baf3f311e21" providerId="LiveId" clId="{C11C4898-067B-47E3-B151-37B6CA942C49}" dt="2023-07-11T19:58:12.058" v="1" actId="1076"/>
        <pc:sldMkLst>
          <pc:docMk/>
          <pc:sldMk cId="1989883882" sldId="260"/>
        </pc:sldMkLst>
        <pc:spChg chg="mod">
          <ac:chgData name="Greg Chandler" userId="ade00baf3f311e21" providerId="LiveId" clId="{C11C4898-067B-47E3-B151-37B6CA942C49}" dt="2023-07-11T19:58:12.058" v="1" actId="1076"/>
          <ac:spMkLst>
            <pc:docMk/>
            <pc:sldMk cId="1989883882" sldId="260"/>
            <ac:spMk id="3" creationId="{136833C5-FF23-E425-0D98-B4A5123C8DB3}"/>
          </ac:spMkLst>
        </pc:spChg>
        <pc:spChg chg="mod">
          <ac:chgData name="Greg Chandler" userId="ade00baf3f311e21" providerId="LiveId" clId="{C11C4898-067B-47E3-B151-37B6CA942C49}" dt="2023-07-11T19:58:09.150" v="0" actId="14100"/>
          <ac:spMkLst>
            <pc:docMk/>
            <pc:sldMk cId="1989883882" sldId="260"/>
            <ac:spMk id="6" creationId="{45E0699B-07D4-94E7-2B2A-4FCF491E6AD5}"/>
          </ac:spMkLst>
        </pc:spChg>
      </pc:sldChg>
      <pc:sldChg chg="modSp">
        <pc:chgData name="Greg Chandler" userId="ade00baf3f311e21" providerId="LiveId" clId="{C11C4898-067B-47E3-B151-37B6CA942C49}" dt="2023-07-11T20:00:17.155" v="9" actId="207"/>
        <pc:sldMkLst>
          <pc:docMk/>
          <pc:sldMk cId="660677417" sldId="261"/>
        </pc:sldMkLst>
        <pc:spChg chg="mod">
          <ac:chgData name="Greg Chandler" userId="ade00baf3f311e21" providerId="LiveId" clId="{C11C4898-067B-47E3-B151-37B6CA942C49}" dt="2023-07-11T20:00:17.155" v="9" actId="207"/>
          <ac:spMkLst>
            <pc:docMk/>
            <pc:sldMk cId="660677417" sldId="261"/>
            <ac:spMk id="3" creationId="{C381ABF5-8C08-27FE-8C07-8B6D5DFDACA1}"/>
          </ac:spMkLst>
        </pc:spChg>
      </pc:sldChg>
      <pc:sldChg chg="modSp modAnim">
        <pc:chgData name="Greg Chandler" userId="ade00baf3f311e21" providerId="LiveId" clId="{C11C4898-067B-47E3-B151-37B6CA942C49}" dt="2023-07-11T20:00:12.103" v="8" actId="207"/>
        <pc:sldMkLst>
          <pc:docMk/>
          <pc:sldMk cId="1415475387" sldId="262"/>
        </pc:sldMkLst>
        <pc:spChg chg="mod">
          <ac:chgData name="Greg Chandler" userId="ade00baf3f311e21" providerId="LiveId" clId="{C11C4898-067B-47E3-B151-37B6CA942C49}" dt="2023-07-11T20:00:12.103" v="8" actId="207"/>
          <ac:spMkLst>
            <pc:docMk/>
            <pc:sldMk cId="1415475387" sldId="262"/>
            <ac:spMk id="5" creationId="{B59CF454-B23B-C095-8D64-F61DAD30EDE9}"/>
          </ac:spMkLst>
        </pc:spChg>
      </pc:sldChg>
      <pc:sldChg chg="modSp mod">
        <pc:chgData name="Greg Chandler" userId="ade00baf3f311e21" providerId="LiveId" clId="{C11C4898-067B-47E3-B151-37B6CA942C49}" dt="2023-07-12T21:10:36.121" v="38" actId="20577"/>
        <pc:sldMkLst>
          <pc:docMk/>
          <pc:sldMk cId="383254312" sldId="263"/>
        </pc:sldMkLst>
        <pc:spChg chg="mod">
          <ac:chgData name="Greg Chandler" userId="ade00baf3f311e21" providerId="LiveId" clId="{C11C4898-067B-47E3-B151-37B6CA942C49}" dt="2023-07-12T21:10:36.121" v="38" actId="20577"/>
          <ac:spMkLst>
            <pc:docMk/>
            <pc:sldMk cId="383254312" sldId="263"/>
            <ac:spMk id="3" creationId="{B67E3695-994A-454D-1FDF-7ED9B5AB2FB2}"/>
          </ac:spMkLst>
        </pc:spChg>
      </pc:sldChg>
      <pc:sldChg chg="modSp mod">
        <pc:chgData name="Greg Chandler" userId="ade00baf3f311e21" providerId="LiveId" clId="{C11C4898-067B-47E3-B151-37B6CA942C49}" dt="2023-07-12T20:59:28.553" v="25" actId="20577"/>
        <pc:sldMkLst>
          <pc:docMk/>
          <pc:sldMk cId="1911931798" sldId="264"/>
        </pc:sldMkLst>
        <pc:spChg chg="mod">
          <ac:chgData name="Greg Chandler" userId="ade00baf3f311e21" providerId="LiveId" clId="{C11C4898-067B-47E3-B151-37B6CA942C49}" dt="2023-07-12T20:59:28.553" v="25" actId="20577"/>
          <ac:spMkLst>
            <pc:docMk/>
            <pc:sldMk cId="1911931798" sldId="264"/>
            <ac:spMk id="3" creationId="{B67E3695-994A-454D-1FDF-7ED9B5AB2FB2}"/>
          </ac:spMkLst>
        </pc:spChg>
      </pc:sldChg>
      <pc:sldChg chg="modSp">
        <pc:chgData name="Greg Chandler" userId="ade00baf3f311e21" providerId="LiveId" clId="{C11C4898-067B-47E3-B151-37B6CA942C49}" dt="2023-07-11T20:00:23.548" v="10" actId="207"/>
        <pc:sldMkLst>
          <pc:docMk/>
          <pc:sldMk cId="1957310916" sldId="266"/>
        </pc:sldMkLst>
        <pc:spChg chg="mod">
          <ac:chgData name="Greg Chandler" userId="ade00baf3f311e21" providerId="LiveId" clId="{C11C4898-067B-47E3-B151-37B6CA942C49}" dt="2023-07-11T20:00:23.548" v="10" actId="207"/>
          <ac:spMkLst>
            <pc:docMk/>
            <pc:sldMk cId="1957310916" sldId="266"/>
            <ac:spMk id="5" creationId="{C39ED75C-BDB9-C698-7ACC-111C67107F30}"/>
          </ac:spMkLst>
        </pc:spChg>
      </pc:sldChg>
      <pc:sldChg chg="modAnim">
        <pc:chgData name="Greg Chandler" userId="ade00baf3f311e21" providerId="LiveId" clId="{C11C4898-067B-47E3-B151-37B6CA942C49}" dt="2023-07-11T20:02:40.343" v="19"/>
        <pc:sldMkLst>
          <pc:docMk/>
          <pc:sldMk cId="562370300" sldId="269"/>
        </pc:sldMkLst>
      </pc:sldChg>
      <pc:sldChg chg="modSp">
        <pc:chgData name="Greg Chandler" userId="ade00baf3f311e21" providerId="LiveId" clId="{C11C4898-067B-47E3-B151-37B6CA942C49}" dt="2023-07-11T20:04:05.066" v="22" actId="20577"/>
        <pc:sldMkLst>
          <pc:docMk/>
          <pc:sldMk cId="1736027904" sldId="272"/>
        </pc:sldMkLst>
        <pc:spChg chg="mod">
          <ac:chgData name="Greg Chandler" userId="ade00baf3f311e21" providerId="LiveId" clId="{C11C4898-067B-47E3-B151-37B6CA942C49}" dt="2023-07-11T20:04:05.066" v="22" actId="20577"/>
          <ac:spMkLst>
            <pc:docMk/>
            <pc:sldMk cId="1736027904" sldId="272"/>
            <ac:spMk id="5" creationId="{0DE0621F-E48E-868A-DA8E-12A0817C4EC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77A901-1470-49B7-BDF2-9800123B3253}"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326714261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7A901-1470-49B7-BDF2-9800123B3253}"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156577602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7A901-1470-49B7-BDF2-9800123B3253}"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263197815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7A901-1470-49B7-BDF2-9800123B3253}"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20936075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77A901-1470-49B7-BDF2-9800123B3253}"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410772344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77A901-1470-49B7-BDF2-9800123B3253}"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220507653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77A901-1470-49B7-BDF2-9800123B3253}"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263744131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77A901-1470-49B7-BDF2-9800123B3253}"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283115357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7A901-1470-49B7-BDF2-9800123B3253}"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325423944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77A901-1470-49B7-BDF2-9800123B3253}"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311585359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77A901-1470-49B7-BDF2-9800123B3253}"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EE1DB-C798-47FE-8925-1B3E60EB69F3}" type="slidenum">
              <a:rPr lang="en-US" smtClean="0"/>
              <a:t>‹#›</a:t>
            </a:fld>
            <a:endParaRPr lang="en-US"/>
          </a:p>
        </p:txBody>
      </p:sp>
    </p:spTree>
    <p:extLst>
      <p:ext uri="{BB962C8B-B14F-4D97-AF65-F5344CB8AC3E}">
        <p14:creationId xmlns:p14="http://schemas.microsoft.com/office/powerpoint/2010/main" val="325014924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7A901-1470-49B7-BDF2-9800123B3253}" type="datetimeFigureOut">
              <a:rPr lang="en-US" smtClean="0"/>
              <a:t>7/12/2023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EE1DB-C798-47FE-8925-1B3E60EB69F3}" type="slidenum">
              <a:rPr lang="en-US" smtClean="0"/>
              <a:t>‹#›</a:t>
            </a:fld>
            <a:endParaRPr lang="en-US"/>
          </a:p>
        </p:txBody>
      </p:sp>
    </p:spTree>
    <p:extLst>
      <p:ext uri="{BB962C8B-B14F-4D97-AF65-F5344CB8AC3E}">
        <p14:creationId xmlns:p14="http://schemas.microsoft.com/office/powerpoint/2010/main" val="3468155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0699B-07D4-94E7-2B2A-4FCF491E6AD5}"/>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Subtitle 2">
            <a:extLst>
              <a:ext uri="{FF2B5EF4-FFF2-40B4-BE49-F238E27FC236}">
                <a16:creationId xmlns:a16="http://schemas.microsoft.com/office/drawing/2014/main" id="{136833C5-FF23-E425-0D98-B4A5123C8DB3}"/>
              </a:ext>
            </a:extLst>
          </p:cNvPr>
          <p:cNvSpPr>
            <a:spLocks noGrp="1"/>
          </p:cNvSpPr>
          <p:nvPr>
            <p:ph type="subTitle" idx="1"/>
          </p:nvPr>
        </p:nvSpPr>
        <p:spPr>
          <a:xfrm>
            <a:off x="5417389" y="6286882"/>
            <a:ext cx="3528204" cy="358692"/>
          </a:xfrm>
        </p:spPr>
        <p:txBody>
          <a:bodyPr>
            <a:normAutofit fontScale="85000" lnSpcReduction="10000"/>
          </a:bodyPr>
          <a:lstStyle/>
          <a:p>
            <a:r>
              <a:rPr lang="en-US" dirty="0">
                <a:solidFill>
                  <a:schemeClr val="bg1"/>
                </a:solidFill>
              </a:rPr>
              <a:t>Westview Summer Series, 2023</a:t>
            </a:r>
          </a:p>
        </p:txBody>
      </p:sp>
    </p:spTree>
    <p:extLst>
      <p:ext uri="{BB962C8B-B14F-4D97-AF65-F5344CB8AC3E}">
        <p14:creationId xmlns:p14="http://schemas.microsoft.com/office/powerpoint/2010/main" val="198988388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F6DDC2-DB39-18F8-B20F-F8F87C755502}"/>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22F33C8-C5AA-0A6C-185F-27D10F1D8D7A}"/>
              </a:ext>
            </a:extLst>
          </p:cNvPr>
          <p:cNvSpPr>
            <a:spLocks noGrp="1"/>
          </p:cNvSpPr>
          <p:nvPr>
            <p:ph type="title"/>
          </p:nvPr>
        </p:nvSpPr>
        <p:spPr/>
        <p:txBody>
          <a:bodyPr/>
          <a:lstStyle/>
          <a:p>
            <a:r>
              <a:rPr lang="en-US" dirty="0">
                <a:solidFill>
                  <a:schemeClr val="bg1"/>
                </a:solidFill>
              </a:rPr>
              <a:t>You Who Are Spiritual…</a:t>
            </a:r>
          </a:p>
        </p:txBody>
      </p:sp>
      <p:sp>
        <p:nvSpPr>
          <p:cNvPr id="3" name="Content Placeholder 2">
            <a:extLst>
              <a:ext uri="{FF2B5EF4-FFF2-40B4-BE49-F238E27FC236}">
                <a16:creationId xmlns:a16="http://schemas.microsoft.com/office/drawing/2014/main" id="{C381ABF5-8C08-27FE-8C07-8B6D5DFDACA1}"/>
              </a:ext>
            </a:extLst>
          </p:cNvPr>
          <p:cNvSpPr>
            <a:spLocks noGrp="1"/>
          </p:cNvSpPr>
          <p:nvPr>
            <p:ph idx="1"/>
          </p:nvPr>
        </p:nvSpPr>
        <p:spPr>
          <a:xfrm>
            <a:off x="628650" y="1825625"/>
            <a:ext cx="8297370" cy="4351338"/>
          </a:xfrm>
        </p:spPr>
        <p:txBody>
          <a:bodyPr>
            <a:normAutofit/>
          </a:bodyPr>
          <a:lstStyle/>
          <a:p>
            <a:r>
              <a:rPr lang="en-US" sz="3200" dirty="0">
                <a:solidFill>
                  <a:schemeClr val="bg1"/>
                </a:solidFill>
              </a:rPr>
              <a:t>How Do You Know if You Are Spiritual?</a:t>
            </a:r>
          </a:p>
          <a:p>
            <a:pPr lvl="1"/>
            <a:r>
              <a:rPr lang="en-US" sz="2800" dirty="0">
                <a:solidFill>
                  <a:schemeClr val="bg1"/>
                </a:solidFill>
              </a:rPr>
              <a:t>Your concern is </a:t>
            </a:r>
            <a:r>
              <a:rPr lang="en-US" sz="2800" dirty="0">
                <a:solidFill>
                  <a:srgbClr val="FFFF00"/>
                </a:solidFill>
              </a:rPr>
              <a:t>restoration</a:t>
            </a:r>
            <a:r>
              <a:rPr lang="en-US" sz="2800" dirty="0">
                <a:solidFill>
                  <a:schemeClr val="bg1"/>
                </a:solidFill>
              </a:rPr>
              <a:t> of those transgressing</a:t>
            </a:r>
          </a:p>
          <a:p>
            <a:pPr lvl="1"/>
            <a:r>
              <a:rPr lang="en-US" sz="2800" dirty="0">
                <a:solidFill>
                  <a:schemeClr val="bg1"/>
                </a:solidFill>
              </a:rPr>
              <a:t>Restoration is done in spirit of </a:t>
            </a:r>
            <a:r>
              <a:rPr lang="en-US" sz="2800" dirty="0">
                <a:solidFill>
                  <a:srgbClr val="FFFF00"/>
                </a:solidFill>
              </a:rPr>
              <a:t>gentleness</a:t>
            </a:r>
          </a:p>
          <a:p>
            <a:pPr lvl="1"/>
            <a:r>
              <a:rPr lang="en-US" sz="2800" dirty="0">
                <a:solidFill>
                  <a:schemeClr val="bg1"/>
                </a:solidFill>
              </a:rPr>
              <a:t>You are willing to </a:t>
            </a:r>
            <a:r>
              <a:rPr lang="en-US" sz="2800" dirty="0">
                <a:solidFill>
                  <a:srgbClr val="FFFF00"/>
                </a:solidFill>
              </a:rPr>
              <a:t>bear another’s burden</a:t>
            </a:r>
            <a:endParaRPr lang="en-US" sz="2800" dirty="0">
              <a:solidFill>
                <a:schemeClr val="bg1"/>
              </a:solidFill>
            </a:endParaRPr>
          </a:p>
          <a:p>
            <a:pPr lvl="2"/>
            <a:r>
              <a:rPr lang="en-US" sz="2800" dirty="0">
                <a:solidFill>
                  <a:schemeClr val="bg1"/>
                </a:solidFill>
              </a:rPr>
              <a:t>You help and do not add additional burdens</a:t>
            </a:r>
            <a:endParaRPr lang="en-US" sz="2800" dirty="0">
              <a:solidFill>
                <a:srgbClr val="FFFF00"/>
              </a:solidFill>
            </a:endParaRPr>
          </a:p>
        </p:txBody>
      </p:sp>
      <p:pic>
        <p:nvPicPr>
          <p:cNvPr id="5122" name="Picture 2" descr="Spotlight | People Who Lead People">
            <a:extLst>
              <a:ext uri="{FF2B5EF4-FFF2-40B4-BE49-F238E27FC236}">
                <a16:creationId xmlns:a16="http://schemas.microsoft.com/office/drawing/2014/main" id="{ADC17358-3AAD-2727-C3BA-A53642253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054" y="5149153"/>
            <a:ext cx="2024966" cy="154737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E35EC1-0EB2-965A-E1B1-D16698CC0107}"/>
              </a:ext>
            </a:extLst>
          </p:cNvPr>
          <p:cNvSpPr txBox="1"/>
          <p:nvPr/>
        </p:nvSpPr>
        <p:spPr>
          <a:xfrm>
            <a:off x="217980" y="4844029"/>
            <a:ext cx="6185140" cy="1569660"/>
          </a:xfrm>
          <a:prstGeom prst="rect">
            <a:avLst/>
          </a:prstGeom>
          <a:noFill/>
        </p:spPr>
        <p:txBody>
          <a:bodyPr wrap="square" rtlCol="0">
            <a:spAutoFit/>
          </a:bodyPr>
          <a:lstStyle/>
          <a:p>
            <a:r>
              <a:rPr lang="en-US" sz="2400" b="0" i="0" dirty="0">
                <a:solidFill>
                  <a:schemeClr val="bg1"/>
                </a:solidFill>
                <a:effectLst/>
                <a:latin typeface="system-ui"/>
              </a:rPr>
              <a:t>They [Pharisees] tie up heavy burdens, hard to bear,</a:t>
            </a:r>
            <a:r>
              <a:rPr lang="en-US" sz="2400" baseline="30000" dirty="0">
                <a:solidFill>
                  <a:schemeClr val="bg1"/>
                </a:solidFill>
                <a:latin typeface="system-ui"/>
              </a:rPr>
              <a:t> </a:t>
            </a:r>
            <a:r>
              <a:rPr lang="en-US" sz="2400" b="0" i="0" dirty="0">
                <a:solidFill>
                  <a:schemeClr val="bg1"/>
                </a:solidFill>
                <a:effectLst/>
                <a:latin typeface="system-ui"/>
              </a:rPr>
              <a:t>and lay them on people's shoulders, but they themselves are not willing to move them with their finger – Matthew 23:4</a:t>
            </a:r>
            <a:endParaRPr lang="en-US" sz="2400" dirty="0">
              <a:solidFill>
                <a:schemeClr val="bg1"/>
              </a:solidFill>
            </a:endParaRPr>
          </a:p>
        </p:txBody>
      </p:sp>
    </p:spTree>
    <p:extLst>
      <p:ext uri="{BB962C8B-B14F-4D97-AF65-F5344CB8AC3E}">
        <p14:creationId xmlns:p14="http://schemas.microsoft.com/office/powerpoint/2010/main" val="1726909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F6DDC2-DB39-18F8-B20F-F8F87C755502}"/>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22F33C8-C5AA-0A6C-185F-27D10F1D8D7A}"/>
              </a:ext>
            </a:extLst>
          </p:cNvPr>
          <p:cNvSpPr>
            <a:spLocks noGrp="1"/>
          </p:cNvSpPr>
          <p:nvPr>
            <p:ph type="title"/>
          </p:nvPr>
        </p:nvSpPr>
        <p:spPr/>
        <p:txBody>
          <a:bodyPr/>
          <a:lstStyle/>
          <a:p>
            <a:r>
              <a:rPr lang="en-US" dirty="0">
                <a:solidFill>
                  <a:schemeClr val="bg1"/>
                </a:solidFill>
              </a:rPr>
              <a:t>You Who Are Spiritual…</a:t>
            </a:r>
          </a:p>
        </p:txBody>
      </p:sp>
      <p:sp>
        <p:nvSpPr>
          <p:cNvPr id="3" name="Content Placeholder 2">
            <a:extLst>
              <a:ext uri="{FF2B5EF4-FFF2-40B4-BE49-F238E27FC236}">
                <a16:creationId xmlns:a16="http://schemas.microsoft.com/office/drawing/2014/main" id="{C381ABF5-8C08-27FE-8C07-8B6D5DFDACA1}"/>
              </a:ext>
            </a:extLst>
          </p:cNvPr>
          <p:cNvSpPr>
            <a:spLocks noGrp="1"/>
          </p:cNvSpPr>
          <p:nvPr>
            <p:ph idx="1"/>
          </p:nvPr>
        </p:nvSpPr>
        <p:spPr>
          <a:xfrm>
            <a:off x="628650" y="1825625"/>
            <a:ext cx="8297370" cy="4351338"/>
          </a:xfrm>
        </p:spPr>
        <p:txBody>
          <a:bodyPr>
            <a:normAutofit/>
          </a:bodyPr>
          <a:lstStyle/>
          <a:p>
            <a:r>
              <a:rPr lang="en-US" sz="3200" dirty="0">
                <a:solidFill>
                  <a:schemeClr val="bg1"/>
                </a:solidFill>
              </a:rPr>
              <a:t>How Do You Know if You Are Spiritual?</a:t>
            </a:r>
          </a:p>
          <a:p>
            <a:pPr lvl="1"/>
            <a:r>
              <a:rPr lang="en-US" sz="2800" dirty="0">
                <a:solidFill>
                  <a:schemeClr val="bg1"/>
                </a:solidFill>
              </a:rPr>
              <a:t>Your concern is </a:t>
            </a:r>
            <a:r>
              <a:rPr lang="en-US" sz="2800" dirty="0">
                <a:solidFill>
                  <a:srgbClr val="FFFF00"/>
                </a:solidFill>
              </a:rPr>
              <a:t>restoration</a:t>
            </a:r>
            <a:r>
              <a:rPr lang="en-US" sz="2800" dirty="0">
                <a:solidFill>
                  <a:schemeClr val="bg1"/>
                </a:solidFill>
              </a:rPr>
              <a:t> of those transgressing</a:t>
            </a:r>
          </a:p>
          <a:p>
            <a:pPr lvl="1"/>
            <a:r>
              <a:rPr lang="en-US" sz="2800" dirty="0">
                <a:solidFill>
                  <a:schemeClr val="bg1"/>
                </a:solidFill>
              </a:rPr>
              <a:t>Restoration is done in spirit of </a:t>
            </a:r>
            <a:r>
              <a:rPr lang="en-US" sz="2800" dirty="0">
                <a:solidFill>
                  <a:srgbClr val="FFFF00"/>
                </a:solidFill>
              </a:rPr>
              <a:t>gentleness</a:t>
            </a:r>
          </a:p>
          <a:p>
            <a:pPr lvl="1"/>
            <a:r>
              <a:rPr lang="en-US" sz="2800" dirty="0">
                <a:solidFill>
                  <a:schemeClr val="bg1"/>
                </a:solidFill>
              </a:rPr>
              <a:t>You are willing to </a:t>
            </a:r>
            <a:r>
              <a:rPr lang="en-US" sz="2800" dirty="0">
                <a:solidFill>
                  <a:srgbClr val="FFFF00"/>
                </a:solidFill>
              </a:rPr>
              <a:t>bear another’s burden</a:t>
            </a:r>
          </a:p>
          <a:p>
            <a:pPr lvl="1"/>
            <a:r>
              <a:rPr lang="en-US" sz="2800" dirty="0">
                <a:solidFill>
                  <a:schemeClr val="bg1"/>
                </a:solidFill>
              </a:rPr>
              <a:t>Standing </a:t>
            </a:r>
            <a:r>
              <a:rPr lang="en-US" sz="2800" dirty="0">
                <a:solidFill>
                  <a:srgbClr val="FFFF00"/>
                </a:solidFill>
              </a:rPr>
              <a:t>not measured </a:t>
            </a:r>
            <a:r>
              <a:rPr lang="en-US" sz="2800" dirty="0">
                <a:solidFill>
                  <a:schemeClr val="bg1"/>
                </a:solidFill>
              </a:rPr>
              <a:t>by another’s weakness</a:t>
            </a:r>
          </a:p>
        </p:txBody>
      </p:sp>
      <p:pic>
        <p:nvPicPr>
          <p:cNvPr id="5122" name="Picture 2" descr="Spotlight | People Who Lead People">
            <a:extLst>
              <a:ext uri="{FF2B5EF4-FFF2-40B4-BE49-F238E27FC236}">
                <a16:creationId xmlns:a16="http://schemas.microsoft.com/office/drawing/2014/main" id="{ADC17358-3AAD-2727-C3BA-A53642253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054" y="5149153"/>
            <a:ext cx="2024966" cy="154737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9ED75C-BDB9-C698-7ACC-111C67107F30}"/>
              </a:ext>
            </a:extLst>
          </p:cNvPr>
          <p:cNvSpPr/>
          <p:nvPr/>
        </p:nvSpPr>
        <p:spPr>
          <a:xfrm>
            <a:off x="343946" y="5871150"/>
            <a:ext cx="2908168" cy="646331"/>
          </a:xfrm>
          <a:prstGeom prst="rect">
            <a:avLst/>
          </a:prstGeom>
          <a:noFill/>
        </p:spPr>
        <p:txBody>
          <a:bodyPr wrap="none" lIns="91440" tIns="45720" rIns="91440" bIns="45720">
            <a:spAutoFit/>
          </a:bodyPr>
          <a:lstStyle/>
          <a:p>
            <a:pPr algn="ctr"/>
            <a:r>
              <a:rPr lang="en-US" sz="3600" b="0" cap="none" spc="0" dirty="0">
                <a:ln w="0"/>
                <a:solidFill>
                  <a:srgbClr val="00B0F0"/>
                </a:solidFill>
                <a:effectLst>
                  <a:outerShdw blurRad="38100" dist="25400" dir="5400000" algn="ctr" rotWithShape="0">
                    <a:srgbClr val="6E747A">
                      <a:alpha val="43000"/>
                    </a:srgbClr>
                  </a:outerShdw>
                </a:effectLst>
              </a:rPr>
              <a:t>Am I Spiritual?</a:t>
            </a:r>
          </a:p>
        </p:txBody>
      </p:sp>
    </p:spTree>
    <p:extLst>
      <p:ext uri="{BB962C8B-B14F-4D97-AF65-F5344CB8AC3E}">
        <p14:creationId xmlns:p14="http://schemas.microsoft.com/office/powerpoint/2010/main" val="1957310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an looking for lost sheep with flashlight ">
            <a:extLst>
              <a:ext uri="{FF2B5EF4-FFF2-40B4-BE49-F238E27FC236}">
                <a16:creationId xmlns:a16="http://schemas.microsoft.com/office/drawing/2014/main" id="{570B6BF3-5090-13C0-9BE1-F19B420E09E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3266" b="11734"/>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958233-EB2B-0897-E34D-FC110A254C03}"/>
              </a:ext>
            </a:extLst>
          </p:cNvPr>
          <p:cNvSpPr>
            <a:spLocks noGrp="1"/>
          </p:cNvSpPr>
          <p:nvPr>
            <p:ph type="title"/>
          </p:nvPr>
        </p:nvSpPr>
        <p:spPr>
          <a:xfrm>
            <a:off x="3299604" y="4433976"/>
            <a:ext cx="6858000" cy="1926661"/>
          </a:xfrm>
        </p:spPr>
        <p:txBody>
          <a:bodyPr vert="horz" lIns="91440" tIns="45720" rIns="91440" bIns="45720" rtlCol="0" anchor="b">
            <a:normAutofit/>
          </a:bodyPr>
          <a:lstStyle/>
          <a:p>
            <a:pPr algn="ctr"/>
            <a:r>
              <a:rPr lang="en-US" sz="3600" dirty="0">
                <a:solidFill>
                  <a:srgbClr val="FFFFFF"/>
                </a:solidFill>
              </a:rPr>
              <a:t>Letting My Light Shine                           to Lost Sheep</a:t>
            </a:r>
          </a:p>
        </p:txBody>
      </p:sp>
    </p:spTree>
    <p:extLst>
      <p:ext uri="{BB962C8B-B14F-4D97-AF65-F5344CB8AC3E}">
        <p14:creationId xmlns:p14="http://schemas.microsoft.com/office/powerpoint/2010/main" val="1579121313"/>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3E89CC-F246-B243-DEFE-AB3B15736D19}"/>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B6597-20DC-5AA0-3339-685C3F2AAB80}"/>
              </a:ext>
            </a:extLst>
          </p:cNvPr>
          <p:cNvSpPr>
            <a:spLocks noGrp="1"/>
          </p:cNvSpPr>
          <p:nvPr>
            <p:ph type="title"/>
          </p:nvPr>
        </p:nvSpPr>
        <p:spPr/>
        <p:txBody>
          <a:bodyPr/>
          <a:lstStyle/>
          <a:p>
            <a:r>
              <a:rPr lang="en-US" sz="4000" dirty="0">
                <a:solidFill>
                  <a:schemeClr val="bg1"/>
                </a:solidFill>
              </a:rPr>
              <a:t>Letting My Light Shine to Lost Sheep</a:t>
            </a:r>
            <a:endParaRPr lang="en-US" dirty="0">
              <a:solidFill>
                <a:schemeClr val="bg1"/>
              </a:solidFill>
            </a:endParaRPr>
          </a:p>
        </p:txBody>
      </p:sp>
      <p:sp>
        <p:nvSpPr>
          <p:cNvPr id="3" name="Content Placeholder 2">
            <a:extLst>
              <a:ext uri="{FF2B5EF4-FFF2-40B4-BE49-F238E27FC236}">
                <a16:creationId xmlns:a16="http://schemas.microsoft.com/office/drawing/2014/main" id="{819610E1-B5FE-5C78-7FEA-6AB575C3910A}"/>
              </a:ext>
            </a:extLst>
          </p:cNvPr>
          <p:cNvSpPr>
            <a:spLocks noGrp="1"/>
          </p:cNvSpPr>
          <p:nvPr>
            <p:ph idx="1"/>
          </p:nvPr>
        </p:nvSpPr>
        <p:spPr>
          <a:xfrm>
            <a:off x="628650" y="1825625"/>
            <a:ext cx="8187546" cy="4351338"/>
          </a:xfrm>
        </p:spPr>
        <p:txBody>
          <a:bodyPr>
            <a:normAutofit/>
          </a:bodyPr>
          <a:lstStyle/>
          <a:p>
            <a:r>
              <a:rPr lang="en-US" sz="3200" dirty="0">
                <a:solidFill>
                  <a:schemeClr val="bg1"/>
                </a:solidFill>
              </a:rPr>
              <a:t>Support Your Shepherds</a:t>
            </a:r>
          </a:p>
          <a:p>
            <a:pPr lvl="1"/>
            <a:r>
              <a:rPr lang="en-US" sz="2800" dirty="0">
                <a:solidFill>
                  <a:schemeClr val="bg1"/>
                </a:solidFill>
              </a:rPr>
              <a:t>Their job is to encourage spirituality</a:t>
            </a:r>
          </a:p>
          <a:p>
            <a:pPr lvl="2"/>
            <a:r>
              <a:rPr lang="en-US" sz="2400" dirty="0">
                <a:solidFill>
                  <a:schemeClr val="bg1"/>
                </a:solidFill>
              </a:rPr>
              <a:t>They bring sheep to the water and sheep must drink</a:t>
            </a:r>
          </a:p>
          <a:p>
            <a:pPr lvl="1"/>
            <a:r>
              <a:rPr lang="en-US" sz="2800" dirty="0">
                <a:solidFill>
                  <a:schemeClr val="bg1"/>
                </a:solidFill>
              </a:rPr>
              <a:t>Help them by assisting in strengthening the weak</a:t>
            </a:r>
          </a:p>
        </p:txBody>
      </p:sp>
      <p:pic>
        <p:nvPicPr>
          <p:cNvPr id="7170" name="Picture 2" descr="man looking for lost sheep with flashlight ">
            <a:extLst>
              <a:ext uri="{FF2B5EF4-FFF2-40B4-BE49-F238E27FC236}">
                <a16:creationId xmlns:a16="http://schemas.microsoft.com/office/drawing/2014/main" id="{5D1EC9B9-EBDC-9B60-B686-15CCDBF7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6773">
            <a:off x="7596636" y="5230694"/>
            <a:ext cx="1362974" cy="1362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2F24F66C-757D-9E82-F062-DDEF82D8A77F}"/>
              </a:ext>
            </a:extLst>
          </p:cNvPr>
          <p:cNvSpPr txBox="1"/>
          <p:nvPr/>
        </p:nvSpPr>
        <p:spPr>
          <a:xfrm>
            <a:off x="203260" y="4649638"/>
            <a:ext cx="7008599" cy="1938992"/>
          </a:xfrm>
          <a:prstGeom prst="rect">
            <a:avLst/>
          </a:prstGeom>
          <a:noFill/>
        </p:spPr>
        <p:txBody>
          <a:bodyPr wrap="square" rtlCol="0">
            <a:spAutoFit/>
          </a:bodyPr>
          <a:lstStyle/>
          <a:p>
            <a:r>
              <a:rPr lang="en-US" sz="2400" b="0" i="0" dirty="0">
                <a:solidFill>
                  <a:schemeClr val="bg1"/>
                </a:solidFill>
                <a:effectLst/>
                <a:latin typeface="system-ui"/>
              </a:rPr>
              <a:t>Obey your leaders and submit to them, for they are keeping watch over your souls, as those who will have to give an account. Let them do this with joy and not with groaning, for that would be of no advantage to you – Hebrews 13:17</a:t>
            </a:r>
            <a:endParaRPr lang="en-US" sz="2400" dirty="0">
              <a:solidFill>
                <a:schemeClr val="bg1"/>
              </a:solidFill>
            </a:endParaRPr>
          </a:p>
        </p:txBody>
      </p:sp>
    </p:spTree>
    <p:extLst>
      <p:ext uri="{BB962C8B-B14F-4D97-AF65-F5344CB8AC3E}">
        <p14:creationId xmlns:p14="http://schemas.microsoft.com/office/powerpoint/2010/main" val="999813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3E89CC-F246-B243-DEFE-AB3B15736D19}"/>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B6597-20DC-5AA0-3339-685C3F2AAB80}"/>
              </a:ext>
            </a:extLst>
          </p:cNvPr>
          <p:cNvSpPr>
            <a:spLocks noGrp="1"/>
          </p:cNvSpPr>
          <p:nvPr>
            <p:ph type="title"/>
          </p:nvPr>
        </p:nvSpPr>
        <p:spPr/>
        <p:txBody>
          <a:bodyPr/>
          <a:lstStyle/>
          <a:p>
            <a:r>
              <a:rPr lang="en-US" sz="4000" dirty="0">
                <a:solidFill>
                  <a:schemeClr val="bg1"/>
                </a:solidFill>
              </a:rPr>
              <a:t>Letting My Light Shine to Lost Sheep</a:t>
            </a:r>
            <a:endParaRPr lang="en-US" dirty="0">
              <a:solidFill>
                <a:schemeClr val="bg1"/>
              </a:solidFill>
            </a:endParaRPr>
          </a:p>
        </p:txBody>
      </p:sp>
      <p:sp>
        <p:nvSpPr>
          <p:cNvPr id="3" name="Content Placeholder 2">
            <a:extLst>
              <a:ext uri="{FF2B5EF4-FFF2-40B4-BE49-F238E27FC236}">
                <a16:creationId xmlns:a16="http://schemas.microsoft.com/office/drawing/2014/main" id="{819610E1-B5FE-5C78-7FEA-6AB575C3910A}"/>
              </a:ext>
            </a:extLst>
          </p:cNvPr>
          <p:cNvSpPr>
            <a:spLocks noGrp="1"/>
          </p:cNvSpPr>
          <p:nvPr>
            <p:ph idx="1"/>
          </p:nvPr>
        </p:nvSpPr>
        <p:spPr>
          <a:xfrm>
            <a:off x="628650" y="1825625"/>
            <a:ext cx="8187546" cy="4351338"/>
          </a:xfrm>
        </p:spPr>
        <p:txBody>
          <a:bodyPr>
            <a:normAutofit/>
          </a:bodyPr>
          <a:lstStyle/>
          <a:p>
            <a:r>
              <a:rPr lang="en-US" sz="3200" dirty="0">
                <a:solidFill>
                  <a:schemeClr val="bg1"/>
                </a:solidFill>
              </a:rPr>
              <a:t>Support the Sheep</a:t>
            </a:r>
          </a:p>
          <a:p>
            <a:pPr lvl="1"/>
            <a:r>
              <a:rPr lang="en-US" sz="2800" dirty="0">
                <a:solidFill>
                  <a:schemeClr val="bg1"/>
                </a:solidFill>
              </a:rPr>
              <a:t>Light shining in church building won’t help the lost</a:t>
            </a:r>
          </a:p>
          <a:p>
            <a:pPr lvl="1"/>
            <a:r>
              <a:rPr lang="en-US" sz="2800" dirty="0">
                <a:solidFill>
                  <a:schemeClr val="bg1"/>
                </a:solidFill>
              </a:rPr>
              <a:t>We must be more than bench mates!</a:t>
            </a:r>
          </a:p>
          <a:p>
            <a:pPr lvl="2"/>
            <a:r>
              <a:rPr lang="en-US" sz="2800" dirty="0">
                <a:solidFill>
                  <a:schemeClr val="bg1"/>
                </a:solidFill>
              </a:rPr>
              <a:t>Deep relationships are essential</a:t>
            </a:r>
          </a:p>
        </p:txBody>
      </p:sp>
      <p:pic>
        <p:nvPicPr>
          <p:cNvPr id="7170" name="Picture 2" descr="man looking for lost sheep with flashlight ">
            <a:extLst>
              <a:ext uri="{FF2B5EF4-FFF2-40B4-BE49-F238E27FC236}">
                <a16:creationId xmlns:a16="http://schemas.microsoft.com/office/drawing/2014/main" id="{5D1EC9B9-EBDC-9B60-B686-15CCDBF7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6773">
            <a:off x="7596636" y="5230694"/>
            <a:ext cx="1362974" cy="1362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2F24F66C-757D-9E82-F062-DDEF82D8A77F}"/>
              </a:ext>
            </a:extLst>
          </p:cNvPr>
          <p:cNvSpPr txBox="1"/>
          <p:nvPr/>
        </p:nvSpPr>
        <p:spPr>
          <a:xfrm>
            <a:off x="196789" y="4942936"/>
            <a:ext cx="7215457" cy="1815882"/>
          </a:xfrm>
          <a:prstGeom prst="rect">
            <a:avLst/>
          </a:prstGeom>
          <a:noFill/>
        </p:spPr>
        <p:txBody>
          <a:bodyPr wrap="square" rtlCol="0">
            <a:spAutoFit/>
          </a:bodyPr>
          <a:lstStyle/>
          <a:p>
            <a:r>
              <a:rPr lang="en-US" sz="2800" dirty="0">
                <a:solidFill>
                  <a:schemeClr val="bg1"/>
                </a:solidFill>
              </a:rPr>
              <a:t>And we urge you, brothers, admonish the idle,</a:t>
            </a:r>
            <a:r>
              <a:rPr lang="en-US" sz="2800" baseline="30000" dirty="0">
                <a:solidFill>
                  <a:schemeClr val="bg1"/>
                </a:solidFill>
              </a:rPr>
              <a:t> </a:t>
            </a:r>
            <a:r>
              <a:rPr lang="en-US" sz="2800" dirty="0">
                <a:solidFill>
                  <a:srgbClr val="FFFF00"/>
                </a:solidFill>
              </a:rPr>
              <a:t>encourage the fainthearted</a:t>
            </a:r>
            <a:r>
              <a:rPr lang="en-US" sz="2800" dirty="0">
                <a:solidFill>
                  <a:schemeClr val="bg1"/>
                </a:solidFill>
              </a:rPr>
              <a:t>, </a:t>
            </a:r>
            <a:r>
              <a:rPr lang="en-US" sz="2800" dirty="0">
                <a:solidFill>
                  <a:srgbClr val="00B0F0"/>
                </a:solidFill>
              </a:rPr>
              <a:t>help the weak</a:t>
            </a:r>
            <a:r>
              <a:rPr lang="en-US" sz="2800" dirty="0">
                <a:solidFill>
                  <a:schemeClr val="bg1"/>
                </a:solidFill>
              </a:rPr>
              <a:t>, </a:t>
            </a:r>
            <a:r>
              <a:rPr lang="en-US" sz="2800" dirty="0">
                <a:solidFill>
                  <a:srgbClr val="00B050"/>
                </a:solidFill>
              </a:rPr>
              <a:t>be patient with them all</a:t>
            </a:r>
            <a:r>
              <a:rPr lang="en-US" sz="2800" dirty="0">
                <a:solidFill>
                  <a:schemeClr val="bg1"/>
                </a:solidFill>
              </a:rPr>
              <a:t>. 														– I Thessalonians 5:14</a:t>
            </a:r>
            <a:endParaRPr lang="en-US" sz="3600" dirty="0">
              <a:solidFill>
                <a:schemeClr val="bg1"/>
              </a:solidFill>
            </a:endParaRPr>
          </a:p>
        </p:txBody>
      </p:sp>
    </p:spTree>
    <p:extLst>
      <p:ext uri="{BB962C8B-B14F-4D97-AF65-F5344CB8AC3E}">
        <p14:creationId xmlns:p14="http://schemas.microsoft.com/office/powerpoint/2010/main" val="562370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3E89CC-F246-B243-DEFE-AB3B15736D19}"/>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B6597-20DC-5AA0-3339-685C3F2AAB80}"/>
              </a:ext>
            </a:extLst>
          </p:cNvPr>
          <p:cNvSpPr>
            <a:spLocks noGrp="1"/>
          </p:cNvSpPr>
          <p:nvPr>
            <p:ph type="title"/>
          </p:nvPr>
        </p:nvSpPr>
        <p:spPr/>
        <p:txBody>
          <a:bodyPr/>
          <a:lstStyle/>
          <a:p>
            <a:r>
              <a:rPr lang="en-US" sz="4000" dirty="0">
                <a:solidFill>
                  <a:schemeClr val="bg1"/>
                </a:solidFill>
              </a:rPr>
              <a:t>Letting My Light Shine to Lost Sheep</a:t>
            </a:r>
            <a:endParaRPr lang="en-US" dirty="0">
              <a:solidFill>
                <a:schemeClr val="bg1"/>
              </a:solidFill>
            </a:endParaRPr>
          </a:p>
        </p:txBody>
      </p:sp>
      <p:sp>
        <p:nvSpPr>
          <p:cNvPr id="3" name="Content Placeholder 2">
            <a:extLst>
              <a:ext uri="{FF2B5EF4-FFF2-40B4-BE49-F238E27FC236}">
                <a16:creationId xmlns:a16="http://schemas.microsoft.com/office/drawing/2014/main" id="{819610E1-B5FE-5C78-7FEA-6AB575C3910A}"/>
              </a:ext>
            </a:extLst>
          </p:cNvPr>
          <p:cNvSpPr>
            <a:spLocks noGrp="1"/>
          </p:cNvSpPr>
          <p:nvPr>
            <p:ph idx="1"/>
          </p:nvPr>
        </p:nvSpPr>
        <p:spPr>
          <a:xfrm>
            <a:off x="628650" y="1825625"/>
            <a:ext cx="8187546" cy="4351338"/>
          </a:xfrm>
        </p:spPr>
        <p:txBody>
          <a:bodyPr>
            <a:normAutofit/>
          </a:bodyPr>
          <a:lstStyle/>
          <a:p>
            <a:r>
              <a:rPr lang="en-US" sz="3200" dirty="0">
                <a:solidFill>
                  <a:schemeClr val="bg1"/>
                </a:solidFill>
              </a:rPr>
              <a:t>Support the Sheep</a:t>
            </a:r>
          </a:p>
          <a:p>
            <a:pPr lvl="1"/>
            <a:r>
              <a:rPr lang="en-US" sz="2800" dirty="0">
                <a:solidFill>
                  <a:schemeClr val="bg1"/>
                </a:solidFill>
              </a:rPr>
              <a:t>How Do I Know Who Needs Help?</a:t>
            </a:r>
          </a:p>
          <a:p>
            <a:pPr lvl="2"/>
            <a:r>
              <a:rPr lang="en-US" sz="2800" b="1" dirty="0">
                <a:solidFill>
                  <a:schemeClr val="bg1"/>
                </a:solidFill>
              </a:rPr>
              <a:t>Not</a:t>
            </a:r>
            <a:r>
              <a:rPr lang="en-US" sz="2800" dirty="0">
                <a:solidFill>
                  <a:schemeClr val="bg1"/>
                </a:solidFill>
              </a:rPr>
              <a:t> when one stops attending</a:t>
            </a:r>
          </a:p>
          <a:p>
            <a:pPr lvl="2"/>
            <a:r>
              <a:rPr lang="en-US" sz="2800" dirty="0">
                <a:solidFill>
                  <a:schemeClr val="bg1"/>
                </a:solidFill>
              </a:rPr>
              <a:t>Through building relationships</a:t>
            </a:r>
          </a:p>
          <a:p>
            <a:pPr lvl="3"/>
            <a:r>
              <a:rPr lang="en-US" sz="2800" dirty="0">
                <a:solidFill>
                  <a:schemeClr val="bg1"/>
                </a:solidFill>
              </a:rPr>
              <a:t>Hospitality</a:t>
            </a:r>
          </a:p>
          <a:p>
            <a:pPr lvl="3"/>
            <a:r>
              <a:rPr lang="en-US" sz="2800" dirty="0">
                <a:solidFill>
                  <a:schemeClr val="bg1"/>
                </a:solidFill>
              </a:rPr>
              <a:t>Meaningful conversations</a:t>
            </a:r>
          </a:p>
          <a:p>
            <a:pPr lvl="3"/>
            <a:r>
              <a:rPr lang="en-US" sz="2800" dirty="0">
                <a:solidFill>
                  <a:schemeClr val="bg1"/>
                </a:solidFill>
              </a:rPr>
              <a:t>Listening, not lecturing</a:t>
            </a:r>
          </a:p>
          <a:p>
            <a:pPr lvl="3"/>
            <a:r>
              <a:rPr lang="en-US" sz="2800" dirty="0">
                <a:solidFill>
                  <a:schemeClr val="bg1"/>
                </a:solidFill>
              </a:rPr>
              <a:t>Showing trustworthiness</a:t>
            </a:r>
          </a:p>
        </p:txBody>
      </p:sp>
      <p:pic>
        <p:nvPicPr>
          <p:cNvPr id="7170" name="Picture 2" descr="man looking for lost sheep with flashlight ">
            <a:extLst>
              <a:ext uri="{FF2B5EF4-FFF2-40B4-BE49-F238E27FC236}">
                <a16:creationId xmlns:a16="http://schemas.microsoft.com/office/drawing/2014/main" id="{5D1EC9B9-EBDC-9B60-B686-15CCDBF7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6773">
            <a:off x="7596636" y="5230694"/>
            <a:ext cx="1362974" cy="1362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8950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3E89CC-F246-B243-DEFE-AB3B15736D19}"/>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B6597-20DC-5AA0-3339-685C3F2AAB80}"/>
              </a:ext>
            </a:extLst>
          </p:cNvPr>
          <p:cNvSpPr>
            <a:spLocks noGrp="1"/>
          </p:cNvSpPr>
          <p:nvPr>
            <p:ph type="title"/>
          </p:nvPr>
        </p:nvSpPr>
        <p:spPr/>
        <p:txBody>
          <a:bodyPr/>
          <a:lstStyle/>
          <a:p>
            <a:r>
              <a:rPr lang="en-US" sz="4000" dirty="0">
                <a:solidFill>
                  <a:schemeClr val="bg1"/>
                </a:solidFill>
              </a:rPr>
              <a:t>Letting My Light Shine to Lost Sheep</a:t>
            </a:r>
            <a:endParaRPr lang="en-US" dirty="0">
              <a:solidFill>
                <a:schemeClr val="bg1"/>
              </a:solidFill>
            </a:endParaRPr>
          </a:p>
        </p:txBody>
      </p:sp>
      <p:sp>
        <p:nvSpPr>
          <p:cNvPr id="3" name="Content Placeholder 2">
            <a:extLst>
              <a:ext uri="{FF2B5EF4-FFF2-40B4-BE49-F238E27FC236}">
                <a16:creationId xmlns:a16="http://schemas.microsoft.com/office/drawing/2014/main" id="{819610E1-B5FE-5C78-7FEA-6AB575C3910A}"/>
              </a:ext>
            </a:extLst>
          </p:cNvPr>
          <p:cNvSpPr>
            <a:spLocks noGrp="1"/>
          </p:cNvSpPr>
          <p:nvPr>
            <p:ph idx="1"/>
          </p:nvPr>
        </p:nvSpPr>
        <p:spPr>
          <a:xfrm>
            <a:off x="628650" y="1825625"/>
            <a:ext cx="8187546" cy="4351338"/>
          </a:xfrm>
        </p:spPr>
        <p:txBody>
          <a:bodyPr>
            <a:normAutofit/>
          </a:bodyPr>
          <a:lstStyle/>
          <a:p>
            <a:r>
              <a:rPr lang="en-US" sz="3200" dirty="0">
                <a:solidFill>
                  <a:schemeClr val="bg1"/>
                </a:solidFill>
              </a:rPr>
              <a:t>Support the Sheep</a:t>
            </a:r>
          </a:p>
          <a:p>
            <a:pPr lvl="1"/>
            <a:r>
              <a:rPr lang="en-US" sz="2800" dirty="0">
                <a:solidFill>
                  <a:schemeClr val="bg1"/>
                </a:solidFill>
              </a:rPr>
              <a:t>Don’t Give Up!</a:t>
            </a:r>
          </a:p>
        </p:txBody>
      </p:sp>
      <p:pic>
        <p:nvPicPr>
          <p:cNvPr id="7170" name="Picture 2" descr="man looking for lost sheep with flashlight ">
            <a:extLst>
              <a:ext uri="{FF2B5EF4-FFF2-40B4-BE49-F238E27FC236}">
                <a16:creationId xmlns:a16="http://schemas.microsoft.com/office/drawing/2014/main" id="{5D1EC9B9-EBDC-9B60-B686-15CCDBF7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6773">
            <a:off x="7596636" y="5230694"/>
            <a:ext cx="1362974" cy="1362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7684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4B5138-3692-C652-A654-44DD10440B38}"/>
              </a:ext>
            </a:extLst>
          </p:cNvPr>
          <p:cNvSpPr/>
          <p:nvPr/>
        </p:nvSpPr>
        <p:spPr>
          <a:xfrm>
            <a:off x="16714" y="0"/>
            <a:ext cx="9142922" cy="6858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DF115-DD09-C9FA-59FA-993B6F4F420F}"/>
              </a:ext>
            </a:extLst>
          </p:cNvPr>
          <p:cNvSpPr>
            <a:spLocks noGrp="1"/>
          </p:cNvSpPr>
          <p:nvPr>
            <p:ph type="title"/>
          </p:nvPr>
        </p:nvSpPr>
        <p:spPr>
          <a:xfrm>
            <a:off x="527290" y="169623"/>
            <a:ext cx="7886700" cy="1006474"/>
          </a:xfrm>
        </p:spPr>
        <p:txBody>
          <a:bodyPr>
            <a:noAutofit/>
          </a:bodyPr>
          <a:lstStyle/>
          <a:p>
            <a:pPr algn="ctr"/>
            <a:r>
              <a:rPr lang="en-US" sz="2800" dirty="0"/>
              <a:t>“What Advice Would You Give to Someone Who Has Had a Loved One Fall Away”?</a:t>
            </a:r>
          </a:p>
        </p:txBody>
      </p:sp>
      <p:sp>
        <p:nvSpPr>
          <p:cNvPr id="6" name="TextBox 5">
            <a:extLst>
              <a:ext uri="{FF2B5EF4-FFF2-40B4-BE49-F238E27FC236}">
                <a16:creationId xmlns:a16="http://schemas.microsoft.com/office/drawing/2014/main" id="{DCC87A05-C291-C817-7B25-D301A53D9087}"/>
              </a:ext>
            </a:extLst>
          </p:cNvPr>
          <p:cNvSpPr txBox="1"/>
          <p:nvPr/>
        </p:nvSpPr>
        <p:spPr>
          <a:xfrm>
            <a:off x="3847381" y="6196383"/>
            <a:ext cx="6797615" cy="646331"/>
          </a:xfrm>
          <a:prstGeom prst="rect">
            <a:avLst/>
          </a:prstGeom>
          <a:noFill/>
        </p:spPr>
        <p:txBody>
          <a:bodyPr wrap="square" rtlCol="0">
            <a:spAutoFit/>
          </a:bodyPr>
          <a:lstStyle/>
          <a:p>
            <a:r>
              <a:rPr lang="en-US" dirty="0"/>
              <a:t>Return to Me: What to do When Loved Ones Fall Away</a:t>
            </a:r>
          </a:p>
          <a:p>
            <a:r>
              <a:rPr lang="en-US" dirty="0"/>
              <a:t>					-- Kathy Pollard</a:t>
            </a:r>
          </a:p>
        </p:txBody>
      </p:sp>
      <p:pic>
        <p:nvPicPr>
          <p:cNvPr id="8194" name="Picture 2" descr="someone standing in the distance at the end of a trail">
            <a:extLst>
              <a:ext uri="{FF2B5EF4-FFF2-40B4-BE49-F238E27FC236}">
                <a16:creationId xmlns:a16="http://schemas.microsoft.com/office/drawing/2014/main" id="{A9FD425B-3B34-01B8-5C12-38DB901DF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0702">
            <a:off x="2173857" y="1294233"/>
            <a:ext cx="4744258" cy="4744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a:extLst>
              <a:ext uri="{FF2B5EF4-FFF2-40B4-BE49-F238E27FC236}">
                <a16:creationId xmlns:a16="http://schemas.microsoft.com/office/drawing/2014/main" id="{0DE0621F-E48E-868A-DA8E-12A0817C4EC0}"/>
              </a:ext>
            </a:extLst>
          </p:cNvPr>
          <p:cNvSpPr txBox="1">
            <a:spLocks/>
          </p:cNvSpPr>
          <p:nvPr/>
        </p:nvSpPr>
        <p:spPr>
          <a:xfrm>
            <a:off x="4737629" y="1238595"/>
            <a:ext cx="3399886" cy="4855534"/>
          </a:xfrm>
          <a:prstGeom prst="rect">
            <a:avLst/>
          </a:prstGeom>
          <a:solidFill>
            <a:srgbClr val="D9D9D9">
              <a:alpha val="80000"/>
            </a:srgb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Christians may feel they haven’t done any good because the wayward didn’t do anything right away, </a:t>
            </a:r>
            <a:r>
              <a:rPr lang="en-US" kern="100">
                <a:effectLst/>
                <a:latin typeface="Calibri" panose="020F0502020204030204" pitchFamily="34" charset="0"/>
                <a:ea typeface="Calibri" panose="020F0502020204030204" pitchFamily="34" charset="0"/>
                <a:cs typeface="Times New Roman" panose="02020603050405020304" pitchFamily="18" charset="0"/>
              </a:rPr>
              <a:t>but the </a:t>
            </a:r>
            <a:r>
              <a:rPr lang="en-US" kern="100" dirty="0">
                <a:effectLst/>
                <a:latin typeface="Calibri" panose="020F0502020204030204" pitchFamily="34" charset="0"/>
                <a:ea typeface="Calibri" panose="020F0502020204030204" pitchFamily="34" charset="0"/>
                <a:cs typeface="Times New Roman" panose="02020603050405020304" pitchFamily="18" charset="0"/>
              </a:rPr>
              <a:t>wayward will remember all the cards and visits and prayers. I remember all the cards I got. I wasn’t ready emotionally then, but God gave me time.</a:t>
            </a:r>
          </a:p>
          <a:p>
            <a:pPr marL="0" indent="0">
              <a:buFont typeface="Arial" panose="020B0604020202020204" pitchFamily="34" charset="0"/>
              <a:buNone/>
            </a:pPr>
            <a:endParaRPr lang="en-US" dirty="0"/>
          </a:p>
        </p:txBody>
      </p:sp>
      <p:sp>
        <p:nvSpPr>
          <p:cNvPr id="3" name="Content Placeholder 2">
            <a:extLst>
              <a:ext uri="{FF2B5EF4-FFF2-40B4-BE49-F238E27FC236}">
                <a16:creationId xmlns:a16="http://schemas.microsoft.com/office/drawing/2014/main" id="{40720BD7-D70C-0235-9DE5-2E4EF6E346E7}"/>
              </a:ext>
            </a:extLst>
          </p:cNvPr>
          <p:cNvSpPr>
            <a:spLocks noGrp="1"/>
          </p:cNvSpPr>
          <p:nvPr>
            <p:ph idx="1"/>
          </p:nvPr>
        </p:nvSpPr>
        <p:spPr>
          <a:xfrm>
            <a:off x="954457" y="1340849"/>
            <a:ext cx="3399886" cy="4855534"/>
          </a:xfrm>
          <a:solidFill>
            <a:srgbClr val="D9D9D9">
              <a:alpha val="80000"/>
            </a:srgbClr>
          </a:solidFill>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Be very patient. It takes some people longer to realize where they are. Always be there and don’t ever give up on them. Perhaps it will be the 105</a:t>
            </a:r>
            <a:r>
              <a:rPr lang="en-US"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kern="100" dirty="0">
                <a:effectLst/>
                <a:latin typeface="Calibri" panose="020F0502020204030204" pitchFamily="34" charset="0"/>
                <a:ea typeface="Calibri" panose="020F0502020204030204" pitchFamily="34" charset="0"/>
                <a:cs typeface="Times New Roman" panose="02020603050405020304" pitchFamily="18" charset="0"/>
              </a:rPr>
              <a:t> time they finally listen. Let them know you want what is best for their eternal soul.</a:t>
            </a:r>
          </a:p>
          <a:p>
            <a:pPr marL="0" indent="0">
              <a:buNone/>
            </a:pPr>
            <a:endParaRPr lang="en-US" dirty="0"/>
          </a:p>
        </p:txBody>
      </p:sp>
    </p:spTree>
    <p:extLst>
      <p:ext uri="{BB962C8B-B14F-4D97-AF65-F5344CB8AC3E}">
        <p14:creationId xmlns:p14="http://schemas.microsoft.com/office/powerpoint/2010/main" val="17360279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3E89CC-F246-B243-DEFE-AB3B15736D19}"/>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B6597-20DC-5AA0-3339-685C3F2AAB80}"/>
              </a:ext>
            </a:extLst>
          </p:cNvPr>
          <p:cNvSpPr>
            <a:spLocks noGrp="1"/>
          </p:cNvSpPr>
          <p:nvPr>
            <p:ph type="title"/>
          </p:nvPr>
        </p:nvSpPr>
        <p:spPr/>
        <p:txBody>
          <a:bodyPr/>
          <a:lstStyle/>
          <a:p>
            <a:r>
              <a:rPr lang="en-US" sz="4000" dirty="0">
                <a:solidFill>
                  <a:schemeClr val="bg1"/>
                </a:solidFill>
              </a:rPr>
              <a:t>Letting My Light Shine to Lost Sheep</a:t>
            </a:r>
            <a:endParaRPr lang="en-US" dirty="0">
              <a:solidFill>
                <a:schemeClr val="bg1"/>
              </a:solidFill>
            </a:endParaRPr>
          </a:p>
        </p:txBody>
      </p:sp>
      <p:sp>
        <p:nvSpPr>
          <p:cNvPr id="3" name="Content Placeholder 2">
            <a:extLst>
              <a:ext uri="{FF2B5EF4-FFF2-40B4-BE49-F238E27FC236}">
                <a16:creationId xmlns:a16="http://schemas.microsoft.com/office/drawing/2014/main" id="{819610E1-B5FE-5C78-7FEA-6AB575C3910A}"/>
              </a:ext>
            </a:extLst>
          </p:cNvPr>
          <p:cNvSpPr>
            <a:spLocks noGrp="1"/>
          </p:cNvSpPr>
          <p:nvPr>
            <p:ph idx="1"/>
          </p:nvPr>
        </p:nvSpPr>
        <p:spPr>
          <a:xfrm>
            <a:off x="628650" y="1825625"/>
            <a:ext cx="8187546" cy="4351338"/>
          </a:xfrm>
        </p:spPr>
        <p:txBody>
          <a:bodyPr>
            <a:normAutofit/>
          </a:bodyPr>
          <a:lstStyle/>
          <a:p>
            <a:r>
              <a:rPr lang="en-US" sz="3200" dirty="0">
                <a:solidFill>
                  <a:schemeClr val="bg1"/>
                </a:solidFill>
              </a:rPr>
              <a:t>Support the Sheep</a:t>
            </a:r>
          </a:p>
          <a:p>
            <a:pPr lvl="1"/>
            <a:r>
              <a:rPr lang="en-US" sz="2800" dirty="0">
                <a:solidFill>
                  <a:schemeClr val="bg1"/>
                </a:solidFill>
              </a:rPr>
              <a:t>Don’t Give Up!</a:t>
            </a:r>
          </a:p>
          <a:p>
            <a:pPr lvl="2"/>
            <a:r>
              <a:rPr lang="en-US" sz="2800" dirty="0">
                <a:solidFill>
                  <a:schemeClr val="bg1"/>
                </a:solidFill>
              </a:rPr>
              <a:t>Writing a note by hand to show love</a:t>
            </a:r>
          </a:p>
          <a:p>
            <a:pPr lvl="2"/>
            <a:r>
              <a:rPr lang="en-US" sz="2800" dirty="0">
                <a:solidFill>
                  <a:schemeClr val="bg1"/>
                </a:solidFill>
              </a:rPr>
              <a:t>Texting a verse of encouragement</a:t>
            </a:r>
          </a:p>
          <a:p>
            <a:pPr lvl="2"/>
            <a:r>
              <a:rPr lang="en-US" sz="2800" dirty="0">
                <a:solidFill>
                  <a:schemeClr val="bg1"/>
                </a:solidFill>
              </a:rPr>
              <a:t>Phone call of concern (even if not answered)</a:t>
            </a:r>
          </a:p>
          <a:p>
            <a:pPr lvl="2"/>
            <a:r>
              <a:rPr lang="en-US" sz="2800" dirty="0">
                <a:solidFill>
                  <a:schemeClr val="bg1"/>
                </a:solidFill>
              </a:rPr>
              <a:t>Pray continually (congregationally/privately)</a:t>
            </a:r>
          </a:p>
          <a:p>
            <a:pPr lvl="2"/>
            <a:r>
              <a:rPr lang="en-US" sz="2800" dirty="0">
                <a:solidFill>
                  <a:schemeClr val="bg1"/>
                </a:solidFill>
              </a:rPr>
              <a:t>Never “one and done” </a:t>
            </a:r>
          </a:p>
        </p:txBody>
      </p:sp>
      <p:pic>
        <p:nvPicPr>
          <p:cNvPr id="7170" name="Picture 2" descr="man looking for lost sheep with flashlight ">
            <a:extLst>
              <a:ext uri="{FF2B5EF4-FFF2-40B4-BE49-F238E27FC236}">
                <a16:creationId xmlns:a16="http://schemas.microsoft.com/office/drawing/2014/main" id="{5D1EC9B9-EBDC-9B60-B686-15CCDBF7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6773">
            <a:off x="7596636" y="5230694"/>
            <a:ext cx="1362974" cy="1362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2323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0FD11-7E13-7DE1-235F-FCA3D2F5AF1A}"/>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016695-F198-CAC9-8067-BD1E2FF63215}"/>
              </a:ext>
            </a:extLst>
          </p:cNvPr>
          <p:cNvSpPr>
            <a:spLocks noGrp="1"/>
          </p:cNvSpPr>
          <p:nvPr>
            <p:ph idx="1"/>
          </p:nvPr>
        </p:nvSpPr>
        <p:spPr>
          <a:xfrm>
            <a:off x="5796966" y="747322"/>
            <a:ext cx="3140015" cy="5394686"/>
          </a:xfrm>
          <a:noFill/>
        </p:spPr>
        <p:txBody>
          <a:bodyPr>
            <a:normAutofit/>
          </a:bodyPr>
          <a:lstStyle/>
          <a:p>
            <a:pPr marL="0" indent="0">
              <a:buNone/>
            </a:pPr>
            <a:r>
              <a:rPr lang="en-US" b="1" i="0" baseline="30000" dirty="0">
                <a:solidFill>
                  <a:schemeClr val="bg1"/>
                </a:solidFill>
                <a:effectLst/>
                <a:latin typeface="system-ui"/>
              </a:rPr>
              <a:t> </a:t>
            </a:r>
            <a:r>
              <a:rPr lang="en-US" b="0" i="0" dirty="0">
                <a:solidFill>
                  <a:schemeClr val="bg1"/>
                </a:solidFill>
                <a:effectLst/>
                <a:latin typeface="system-ui"/>
              </a:rPr>
              <a:t>My brothers, if anyone among you wanders from the truth and someone brings him back, let him know that whoever brings back a sinner from his wandering will save his soul from death and will cover a multitude of sins.</a:t>
            </a:r>
          </a:p>
          <a:p>
            <a:pPr marL="0" indent="0">
              <a:buNone/>
            </a:pPr>
            <a:r>
              <a:rPr lang="en-US" dirty="0">
                <a:solidFill>
                  <a:schemeClr val="bg1"/>
                </a:solidFill>
                <a:latin typeface="system-ui"/>
              </a:rPr>
              <a:t>-- James 5:19-20</a:t>
            </a:r>
            <a:endParaRPr lang="en-US" dirty="0">
              <a:solidFill>
                <a:schemeClr val="bg1"/>
              </a:solidFill>
            </a:endParaRPr>
          </a:p>
        </p:txBody>
      </p:sp>
      <p:pic>
        <p:nvPicPr>
          <p:cNvPr id="9218" name="Picture 2" descr="Trinity | Grace Is Everywhere">
            <a:extLst>
              <a:ext uri="{FF2B5EF4-FFF2-40B4-BE49-F238E27FC236}">
                <a16:creationId xmlns:a16="http://schemas.microsoft.com/office/drawing/2014/main" id="{7C3383E5-57D0-5E5F-9F27-B008314C5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36" y="280978"/>
            <a:ext cx="5219011" cy="6296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8670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n empty seat on a crowded church pew">
            <a:extLst>
              <a:ext uri="{FF2B5EF4-FFF2-40B4-BE49-F238E27FC236}">
                <a16:creationId xmlns:a16="http://schemas.microsoft.com/office/drawing/2014/main" id="{299F8023-C191-6BAE-10F1-65B8C5F5F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3816" b="-3"/>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95E941E-4419-AF2C-E16D-469782879AD3}"/>
              </a:ext>
            </a:extLst>
          </p:cNvPr>
          <p:cNvSpPr/>
          <p:nvPr/>
        </p:nvSpPr>
        <p:spPr>
          <a:xfrm>
            <a:off x="258792" y="465826"/>
            <a:ext cx="715993" cy="43611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BC9D2-EA12-4566-7F46-4FC912047F0A}"/>
              </a:ext>
            </a:extLst>
          </p:cNvPr>
          <p:cNvSpPr>
            <a:spLocks noGrp="1"/>
          </p:cNvSpPr>
          <p:nvPr>
            <p:ph type="title"/>
          </p:nvPr>
        </p:nvSpPr>
        <p:spPr>
          <a:xfrm>
            <a:off x="360771" y="400228"/>
            <a:ext cx="4487166" cy="1694474"/>
          </a:xfrm>
        </p:spPr>
        <p:txBody>
          <a:bodyPr vert="horz" lIns="91440" tIns="45720" rIns="91440" bIns="45720" rtlCol="0" anchor="b">
            <a:normAutofit/>
          </a:bodyPr>
          <a:lstStyle/>
          <a:p>
            <a:r>
              <a:rPr lang="en-US" sz="2800" dirty="0">
                <a:solidFill>
                  <a:schemeClr val="bg1"/>
                </a:solidFill>
              </a:rPr>
              <a:t>How Many Lost Sheep are/have been Associated with the Westview Church in the Past Five Years?</a:t>
            </a:r>
          </a:p>
        </p:txBody>
      </p:sp>
    </p:spTree>
    <p:extLst>
      <p:ext uri="{BB962C8B-B14F-4D97-AF65-F5344CB8AC3E}">
        <p14:creationId xmlns:p14="http://schemas.microsoft.com/office/powerpoint/2010/main" val="361606522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307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3" name="Group 308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3084" name="Oval 308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Oval 308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308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Oval 308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Oval 308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Oval 308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1" name="Rectangle 309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3" name="Group 309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094" name="Straight Connector 309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3074" name="Picture 2" descr="pencil old fashioned black and white">
            <a:extLst>
              <a:ext uri="{FF2B5EF4-FFF2-40B4-BE49-F238E27FC236}">
                <a16:creationId xmlns:a16="http://schemas.microsoft.com/office/drawing/2014/main" id="{4DEF6058-45B9-9C5B-A5DD-FF67C9543E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26" r="1" b="26065"/>
          <a:stretch/>
        </p:blipFill>
        <p:spPr bwMode="auto">
          <a:xfrm>
            <a:off x="469942" y="317578"/>
            <a:ext cx="8138333"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3099" name="Group 309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3100" name="Straight Connector 309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105" name="Rectangle 310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7" name="Group 310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108" name="Straight Connector 310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11" name="Straight Connector 311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D0CD837-8A2E-2D98-0FE5-69E75ED35263}"/>
              </a:ext>
            </a:extLst>
          </p:cNvPr>
          <p:cNvSpPr>
            <a:spLocks noGrp="1"/>
          </p:cNvSpPr>
          <p:nvPr>
            <p:ph type="title"/>
          </p:nvPr>
        </p:nvSpPr>
        <p:spPr>
          <a:xfrm>
            <a:off x="473202" y="4018137"/>
            <a:ext cx="3426795" cy="2129586"/>
          </a:xfrm>
          <a:noFill/>
        </p:spPr>
        <p:txBody>
          <a:bodyPr anchor="t">
            <a:normAutofit/>
          </a:bodyPr>
          <a:lstStyle/>
          <a:p>
            <a:r>
              <a:rPr lang="en-US" sz="4200" dirty="0">
                <a:solidFill>
                  <a:schemeClr val="bg1"/>
                </a:solidFill>
              </a:rPr>
              <a:t>My Attitude Toward Them Has Been…</a:t>
            </a:r>
          </a:p>
        </p:txBody>
      </p:sp>
      <p:sp>
        <p:nvSpPr>
          <p:cNvPr id="3" name="Content Placeholder 2">
            <a:extLst>
              <a:ext uri="{FF2B5EF4-FFF2-40B4-BE49-F238E27FC236}">
                <a16:creationId xmlns:a16="http://schemas.microsoft.com/office/drawing/2014/main" id="{7BC136CE-4F84-B25D-71CE-90FEDA054291}"/>
              </a:ext>
            </a:extLst>
          </p:cNvPr>
          <p:cNvSpPr>
            <a:spLocks noGrp="1"/>
          </p:cNvSpPr>
          <p:nvPr>
            <p:ph idx="1"/>
          </p:nvPr>
        </p:nvSpPr>
        <p:spPr>
          <a:xfrm>
            <a:off x="4327980" y="4542702"/>
            <a:ext cx="4930641" cy="2129599"/>
          </a:xfrm>
          <a:noFill/>
        </p:spPr>
        <p:txBody>
          <a:bodyPr anchor="t">
            <a:normAutofit/>
          </a:bodyPr>
          <a:lstStyle/>
          <a:p>
            <a:pPr marL="0" indent="0">
              <a:buNone/>
            </a:pPr>
            <a:r>
              <a:rPr lang="en-US" sz="2400" dirty="0">
                <a:solidFill>
                  <a:schemeClr val="bg1"/>
                </a:solidFill>
              </a:rPr>
              <a:t>Haven’t Given Them Much Thought</a:t>
            </a:r>
          </a:p>
          <a:p>
            <a:pPr marL="0" indent="0">
              <a:buNone/>
            </a:pPr>
            <a:r>
              <a:rPr lang="en-US" sz="2400" dirty="0">
                <a:solidFill>
                  <a:schemeClr val="bg1"/>
                </a:solidFill>
              </a:rPr>
              <a:t>Must Work Out Their Own Salvation</a:t>
            </a:r>
          </a:p>
          <a:p>
            <a:pPr marL="0" indent="0">
              <a:buNone/>
            </a:pPr>
            <a:r>
              <a:rPr lang="en-US" sz="2400" dirty="0">
                <a:solidFill>
                  <a:schemeClr val="bg1"/>
                </a:solidFill>
              </a:rPr>
              <a:t>Tried to Contact Them Once or Twice</a:t>
            </a:r>
          </a:p>
          <a:p>
            <a:pPr marL="0" indent="0">
              <a:buNone/>
            </a:pPr>
            <a:r>
              <a:rPr lang="en-US" sz="2400" dirty="0">
                <a:solidFill>
                  <a:schemeClr val="bg1"/>
                </a:solidFill>
              </a:rPr>
              <a:t>Prayerful and Active Pursuit</a:t>
            </a:r>
          </a:p>
        </p:txBody>
      </p:sp>
      <p:sp>
        <p:nvSpPr>
          <p:cNvPr id="9" name="Rectangle 8">
            <a:extLst>
              <a:ext uri="{FF2B5EF4-FFF2-40B4-BE49-F238E27FC236}">
                <a16:creationId xmlns:a16="http://schemas.microsoft.com/office/drawing/2014/main" id="{67D216A8-3639-2AED-CAC7-6E45C477BD03}"/>
              </a:ext>
            </a:extLst>
          </p:cNvPr>
          <p:cNvSpPr/>
          <p:nvPr/>
        </p:nvSpPr>
        <p:spPr>
          <a:xfrm>
            <a:off x="4047920" y="4632326"/>
            <a:ext cx="246031" cy="214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9872A3D7-9C5C-46E1-2454-491B5B1FF1C7}"/>
              </a:ext>
            </a:extLst>
          </p:cNvPr>
          <p:cNvSpPr/>
          <p:nvPr/>
        </p:nvSpPr>
        <p:spPr>
          <a:xfrm>
            <a:off x="4033191" y="5069120"/>
            <a:ext cx="246031" cy="214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DF4728F-00B1-44A1-3BB0-C67F0616378B}"/>
              </a:ext>
            </a:extLst>
          </p:cNvPr>
          <p:cNvSpPr/>
          <p:nvPr/>
        </p:nvSpPr>
        <p:spPr>
          <a:xfrm>
            <a:off x="4033191" y="5547167"/>
            <a:ext cx="246031" cy="214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D4EA240-2F8D-4C38-E477-5963FCA8AD9B}"/>
              </a:ext>
            </a:extLst>
          </p:cNvPr>
          <p:cNvSpPr/>
          <p:nvPr/>
        </p:nvSpPr>
        <p:spPr>
          <a:xfrm>
            <a:off x="4038514" y="5948663"/>
            <a:ext cx="246031" cy="2148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1155841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unbeam shining on a lamb lost on side of mountain">
            <a:extLst>
              <a:ext uri="{FF2B5EF4-FFF2-40B4-BE49-F238E27FC236}">
                <a16:creationId xmlns:a16="http://schemas.microsoft.com/office/drawing/2014/main" id="{05E02ED5-77D9-F714-0E1C-3E11F79644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79" r="13816" b="1009"/>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12B01F-7F37-3682-A0E8-2270264AA986}"/>
              </a:ext>
            </a:extLst>
          </p:cNvPr>
          <p:cNvSpPr>
            <a:spLocks noGrp="1"/>
          </p:cNvSpPr>
          <p:nvPr>
            <p:ph type="ctrTitle"/>
          </p:nvPr>
        </p:nvSpPr>
        <p:spPr>
          <a:xfrm>
            <a:off x="293298" y="1890114"/>
            <a:ext cx="4610330" cy="3204134"/>
          </a:xfrm>
        </p:spPr>
        <p:txBody>
          <a:bodyPr anchor="b">
            <a:normAutofit/>
          </a:bodyPr>
          <a:lstStyle/>
          <a:p>
            <a:pPr algn="l"/>
            <a:r>
              <a:rPr lang="en-US" sz="4200" dirty="0">
                <a:solidFill>
                  <a:schemeClr val="bg1"/>
                </a:solidFill>
              </a:rPr>
              <a:t>Let Your Light Shine to Lost Sheep</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E3F35E-82E2-3075-66E9-19CE873373C8}"/>
              </a:ext>
            </a:extLst>
          </p:cNvPr>
          <p:cNvSpPr/>
          <p:nvPr/>
        </p:nvSpPr>
        <p:spPr>
          <a:xfrm>
            <a:off x="293298" y="491706"/>
            <a:ext cx="871268" cy="4906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38269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potlight | People Who Lead People">
            <a:extLst>
              <a:ext uri="{FF2B5EF4-FFF2-40B4-BE49-F238E27FC236}">
                <a16:creationId xmlns:a16="http://schemas.microsoft.com/office/drawing/2014/main" id="{564B29AF-2D1D-256D-B256-71E863F2C7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49" t="8882" r="4869" b="-1"/>
          <a:stretch/>
        </p:blipFill>
        <p:spPr bwMode="auto">
          <a:xfrm>
            <a:off x="-1" y="10"/>
            <a:ext cx="6501383"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91183" y="0"/>
            <a:ext cx="7052817"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71C006-6A27-C30B-30CA-C71194F3230D}"/>
              </a:ext>
            </a:extLst>
          </p:cNvPr>
          <p:cNvSpPr>
            <a:spLocks noGrp="1"/>
          </p:cNvSpPr>
          <p:nvPr>
            <p:ph type="title"/>
          </p:nvPr>
        </p:nvSpPr>
        <p:spPr>
          <a:xfrm>
            <a:off x="3856008" y="1122363"/>
            <a:ext cx="5047962" cy="3204134"/>
          </a:xfrm>
        </p:spPr>
        <p:txBody>
          <a:bodyPr vert="horz" lIns="91440" tIns="45720" rIns="91440" bIns="45720" rtlCol="0" anchor="b">
            <a:normAutofit/>
          </a:bodyPr>
          <a:lstStyle/>
          <a:p>
            <a:r>
              <a:rPr lang="en-US" sz="4200" dirty="0">
                <a:solidFill>
                  <a:schemeClr val="bg1"/>
                </a:solidFill>
              </a:rPr>
              <a:t>You Who Are Spiritual</a:t>
            </a:r>
          </a:p>
        </p:txBody>
      </p:sp>
      <p:sp>
        <p:nvSpPr>
          <p:cNvPr id="4107" name="Rectangle 410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A6971E3-8791-3A4C-1EE5-B6F4A00786D8}"/>
              </a:ext>
            </a:extLst>
          </p:cNvPr>
          <p:cNvSpPr/>
          <p:nvPr/>
        </p:nvSpPr>
        <p:spPr>
          <a:xfrm>
            <a:off x="5753819" y="500332"/>
            <a:ext cx="747563" cy="4016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0108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F6DDC2-DB39-18F8-B20F-F8F87C755502}"/>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22F33C8-C5AA-0A6C-185F-27D10F1D8D7A}"/>
              </a:ext>
            </a:extLst>
          </p:cNvPr>
          <p:cNvSpPr>
            <a:spLocks noGrp="1"/>
          </p:cNvSpPr>
          <p:nvPr>
            <p:ph type="title"/>
          </p:nvPr>
        </p:nvSpPr>
        <p:spPr/>
        <p:txBody>
          <a:bodyPr/>
          <a:lstStyle/>
          <a:p>
            <a:r>
              <a:rPr lang="en-US" dirty="0">
                <a:solidFill>
                  <a:schemeClr val="bg1"/>
                </a:solidFill>
              </a:rPr>
              <a:t>You Who Are Spiritual…</a:t>
            </a:r>
          </a:p>
        </p:txBody>
      </p:sp>
      <p:sp>
        <p:nvSpPr>
          <p:cNvPr id="3" name="Content Placeholder 2">
            <a:extLst>
              <a:ext uri="{FF2B5EF4-FFF2-40B4-BE49-F238E27FC236}">
                <a16:creationId xmlns:a16="http://schemas.microsoft.com/office/drawing/2014/main" id="{C381ABF5-8C08-27FE-8C07-8B6D5DFDACA1}"/>
              </a:ext>
            </a:extLst>
          </p:cNvPr>
          <p:cNvSpPr>
            <a:spLocks noGrp="1"/>
          </p:cNvSpPr>
          <p:nvPr>
            <p:ph idx="1"/>
          </p:nvPr>
        </p:nvSpPr>
        <p:spPr>
          <a:xfrm>
            <a:off x="628650" y="1825625"/>
            <a:ext cx="8297370" cy="4351338"/>
          </a:xfrm>
        </p:spPr>
        <p:txBody>
          <a:bodyPr>
            <a:normAutofit/>
          </a:bodyPr>
          <a:lstStyle/>
          <a:p>
            <a:r>
              <a:rPr lang="en-US" sz="3200" dirty="0">
                <a:solidFill>
                  <a:schemeClr val="bg1"/>
                </a:solidFill>
              </a:rPr>
              <a:t>Restoration Entrusted to the Spiritual </a:t>
            </a:r>
            <a:r>
              <a:rPr lang="en-US" sz="2400" dirty="0">
                <a:solidFill>
                  <a:schemeClr val="bg1"/>
                </a:solidFill>
              </a:rPr>
              <a:t>(Galatians 6)</a:t>
            </a:r>
          </a:p>
          <a:p>
            <a:r>
              <a:rPr lang="en-US" sz="3200" dirty="0">
                <a:solidFill>
                  <a:schemeClr val="bg1"/>
                </a:solidFill>
              </a:rPr>
              <a:t>How Does One Become Spiritual?</a:t>
            </a:r>
          </a:p>
          <a:p>
            <a:pPr lvl="1"/>
            <a:r>
              <a:rPr lang="en-US" sz="2800" dirty="0">
                <a:solidFill>
                  <a:srgbClr val="FFFF00"/>
                </a:solidFill>
              </a:rPr>
              <a:t>Walk</a:t>
            </a:r>
            <a:r>
              <a:rPr lang="en-US" sz="2800" dirty="0">
                <a:solidFill>
                  <a:schemeClr val="bg1"/>
                </a:solidFill>
              </a:rPr>
              <a:t> by the Spirit (16)</a:t>
            </a:r>
          </a:p>
          <a:p>
            <a:pPr lvl="1"/>
            <a:r>
              <a:rPr lang="en-US" sz="2800" dirty="0">
                <a:solidFill>
                  <a:srgbClr val="00B0F0"/>
                </a:solidFill>
              </a:rPr>
              <a:t>Led</a:t>
            </a:r>
            <a:r>
              <a:rPr lang="en-US" sz="2800" dirty="0">
                <a:solidFill>
                  <a:schemeClr val="bg1"/>
                </a:solidFill>
              </a:rPr>
              <a:t> by the Spirit (18)</a:t>
            </a:r>
          </a:p>
          <a:p>
            <a:pPr lvl="1"/>
            <a:r>
              <a:rPr lang="en-US" sz="2800" dirty="0">
                <a:solidFill>
                  <a:srgbClr val="00B050"/>
                </a:solidFill>
              </a:rPr>
              <a:t>Live </a:t>
            </a:r>
            <a:r>
              <a:rPr lang="en-US" sz="2800" dirty="0">
                <a:solidFill>
                  <a:schemeClr val="bg1"/>
                </a:solidFill>
              </a:rPr>
              <a:t>by the Spirit (25a)</a:t>
            </a:r>
          </a:p>
          <a:p>
            <a:pPr lvl="1"/>
            <a:r>
              <a:rPr lang="en-US" sz="2800" dirty="0">
                <a:solidFill>
                  <a:srgbClr val="FFFF00"/>
                </a:solidFill>
              </a:rPr>
              <a:t>Walk</a:t>
            </a:r>
            <a:r>
              <a:rPr lang="en-US" sz="2800" dirty="0">
                <a:solidFill>
                  <a:schemeClr val="bg1"/>
                </a:solidFill>
              </a:rPr>
              <a:t> by the Spirit (25b)</a:t>
            </a:r>
          </a:p>
        </p:txBody>
      </p:sp>
      <p:pic>
        <p:nvPicPr>
          <p:cNvPr id="5122" name="Picture 2" descr="Spotlight | People Who Lead People">
            <a:extLst>
              <a:ext uri="{FF2B5EF4-FFF2-40B4-BE49-F238E27FC236}">
                <a16:creationId xmlns:a16="http://schemas.microsoft.com/office/drawing/2014/main" id="{ADC17358-3AAD-2727-C3BA-A53642253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054" y="5149153"/>
            <a:ext cx="2024966" cy="154737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77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F6DDC2-DB39-18F8-B20F-F8F87C755502}"/>
              </a:ext>
            </a:extLst>
          </p:cNvPr>
          <p:cNvSpPr/>
          <p:nvPr/>
        </p:nvSpPr>
        <p:spPr>
          <a:xfrm>
            <a:off x="0" y="0"/>
            <a:ext cx="9144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22F33C8-C5AA-0A6C-185F-27D10F1D8D7A}"/>
              </a:ext>
            </a:extLst>
          </p:cNvPr>
          <p:cNvSpPr>
            <a:spLocks noGrp="1"/>
          </p:cNvSpPr>
          <p:nvPr>
            <p:ph type="title"/>
          </p:nvPr>
        </p:nvSpPr>
        <p:spPr/>
        <p:txBody>
          <a:bodyPr/>
          <a:lstStyle/>
          <a:p>
            <a:r>
              <a:rPr lang="en-US" dirty="0">
                <a:solidFill>
                  <a:schemeClr val="bg1"/>
                </a:solidFill>
              </a:rPr>
              <a:t>You Who Are Spiritual…</a:t>
            </a:r>
          </a:p>
        </p:txBody>
      </p:sp>
      <p:sp>
        <p:nvSpPr>
          <p:cNvPr id="3" name="Content Placeholder 2">
            <a:extLst>
              <a:ext uri="{FF2B5EF4-FFF2-40B4-BE49-F238E27FC236}">
                <a16:creationId xmlns:a16="http://schemas.microsoft.com/office/drawing/2014/main" id="{C381ABF5-8C08-27FE-8C07-8B6D5DFDACA1}"/>
              </a:ext>
            </a:extLst>
          </p:cNvPr>
          <p:cNvSpPr>
            <a:spLocks noGrp="1"/>
          </p:cNvSpPr>
          <p:nvPr>
            <p:ph idx="1"/>
          </p:nvPr>
        </p:nvSpPr>
        <p:spPr>
          <a:xfrm>
            <a:off x="628650" y="1825625"/>
            <a:ext cx="8297370" cy="4351338"/>
          </a:xfrm>
        </p:spPr>
        <p:txBody>
          <a:bodyPr>
            <a:normAutofit/>
          </a:bodyPr>
          <a:lstStyle/>
          <a:p>
            <a:r>
              <a:rPr lang="en-US" sz="3200" dirty="0">
                <a:solidFill>
                  <a:schemeClr val="bg1"/>
                </a:solidFill>
              </a:rPr>
              <a:t>The Results of a Spirit Led Life:</a:t>
            </a:r>
          </a:p>
          <a:p>
            <a:pPr lvl="1"/>
            <a:r>
              <a:rPr lang="en-US" sz="2800" dirty="0">
                <a:solidFill>
                  <a:schemeClr val="bg1"/>
                </a:solidFill>
              </a:rPr>
              <a:t>Spirit bears fruit through you (22-23)</a:t>
            </a:r>
          </a:p>
          <a:p>
            <a:pPr lvl="1"/>
            <a:r>
              <a:rPr lang="en-US" sz="2800" dirty="0">
                <a:solidFill>
                  <a:schemeClr val="bg1"/>
                </a:solidFill>
              </a:rPr>
              <a:t>Flesh is crucified, with passions and desires (24)</a:t>
            </a:r>
          </a:p>
          <a:p>
            <a:pPr lvl="1"/>
            <a:r>
              <a:rPr lang="en-US" sz="2800" dirty="0">
                <a:solidFill>
                  <a:schemeClr val="bg1"/>
                </a:solidFill>
              </a:rPr>
              <a:t>Conceit, provocation, envy are removed (26)</a:t>
            </a:r>
          </a:p>
        </p:txBody>
      </p:sp>
      <p:pic>
        <p:nvPicPr>
          <p:cNvPr id="5122" name="Picture 2" descr="Spotlight | People Who Lead People">
            <a:extLst>
              <a:ext uri="{FF2B5EF4-FFF2-40B4-BE49-F238E27FC236}">
                <a16:creationId xmlns:a16="http://schemas.microsoft.com/office/drawing/2014/main" id="{ADC17358-3AAD-2727-C3BA-A53642253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054" y="5149153"/>
            <a:ext cx="2024966" cy="154737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59CF454-B23B-C095-8D64-F61DAD30EDE9}"/>
              </a:ext>
            </a:extLst>
          </p:cNvPr>
          <p:cNvSpPr/>
          <p:nvPr/>
        </p:nvSpPr>
        <p:spPr>
          <a:xfrm>
            <a:off x="79869" y="5988733"/>
            <a:ext cx="7369966" cy="646331"/>
          </a:xfrm>
          <a:prstGeom prst="rect">
            <a:avLst/>
          </a:prstGeom>
          <a:noFill/>
        </p:spPr>
        <p:txBody>
          <a:bodyPr wrap="none" lIns="91440" tIns="45720" rIns="91440" bIns="45720">
            <a:spAutoFit/>
          </a:bodyPr>
          <a:lstStyle/>
          <a:p>
            <a:pPr algn="ctr"/>
            <a:r>
              <a:rPr lang="en-US" sz="3600" b="0" cap="none" spc="0" dirty="0">
                <a:ln w="0"/>
                <a:solidFill>
                  <a:srgbClr val="00B0F0"/>
                </a:solidFill>
                <a:effectLst>
                  <a:outerShdw blurRad="38100" dist="25400" dir="5400000" algn="ctr" rotWithShape="0">
                    <a:srgbClr val="6E747A">
                      <a:alpha val="43000"/>
                    </a:srgbClr>
                  </a:outerShdw>
                </a:effectLst>
              </a:rPr>
              <a:t>How Do You Know If You Are Spiritual?</a:t>
            </a:r>
          </a:p>
        </p:txBody>
      </p:sp>
    </p:spTree>
    <p:extLst>
      <p:ext uri="{BB962C8B-B14F-4D97-AF65-F5344CB8AC3E}">
        <p14:creationId xmlns:p14="http://schemas.microsoft.com/office/powerpoint/2010/main" val="1415475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E3695-994A-454D-1FDF-7ED9B5AB2FB2}"/>
              </a:ext>
            </a:extLst>
          </p:cNvPr>
          <p:cNvSpPr>
            <a:spLocks noGrp="1"/>
          </p:cNvSpPr>
          <p:nvPr>
            <p:ph idx="1"/>
          </p:nvPr>
        </p:nvSpPr>
        <p:spPr>
          <a:xfrm>
            <a:off x="0" y="0"/>
            <a:ext cx="9143999" cy="6858000"/>
          </a:xfrm>
        </p:spPr>
        <p:txBody>
          <a:bodyPr>
            <a:normAutofit/>
          </a:bodyPr>
          <a:lstStyle/>
          <a:p>
            <a:pPr marL="0" indent="0" algn="l">
              <a:buNone/>
            </a:pPr>
            <a:r>
              <a:rPr lang="en-US" b="0" i="0" dirty="0">
                <a:solidFill>
                  <a:srgbClr val="000000"/>
                </a:solidFill>
                <a:effectLst/>
                <a:latin typeface="system-ui"/>
              </a:rPr>
              <a:t>But I say, </a:t>
            </a:r>
            <a:r>
              <a:rPr lang="en-US" b="0" i="0" dirty="0">
                <a:solidFill>
                  <a:srgbClr val="0070C0"/>
                </a:solidFill>
                <a:effectLst/>
                <a:latin typeface="system-ui"/>
              </a:rPr>
              <a:t>walk by the Spirit</a:t>
            </a:r>
            <a:r>
              <a:rPr lang="en-US" b="0" i="0" dirty="0">
                <a:solidFill>
                  <a:srgbClr val="000000"/>
                </a:solidFill>
                <a:effectLst/>
                <a:latin typeface="system-ui"/>
              </a:rPr>
              <a:t>, and you will not gratify the desires of the flesh. […] But if you are </a:t>
            </a:r>
            <a:r>
              <a:rPr lang="en-US" b="0" i="0" dirty="0">
                <a:solidFill>
                  <a:srgbClr val="0070C0"/>
                </a:solidFill>
                <a:effectLst/>
                <a:latin typeface="system-ui"/>
              </a:rPr>
              <a:t>led by the Spirit</a:t>
            </a:r>
            <a:r>
              <a:rPr lang="en-US" b="0" i="0" dirty="0">
                <a:solidFill>
                  <a:srgbClr val="000000"/>
                </a:solidFill>
                <a:effectLst/>
                <a:latin typeface="system-ui"/>
              </a:rPr>
              <a:t>, you are not under the law. </a:t>
            </a:r>
            <a:r>
              <a:rPr lang="en-US" b="1" i="0" baseline="30000" dirty="0">
                <a:solidFill>
                  <a:srgbClr val="000000"/>
                </a:solidFill>
                <a:effectLst/>
                <a:latin typeface="system-ui"/>
              </a:rPr>
              <a:t> </a:t>
            </a:r>
            <a:r>
              <a:rPr lang="en-US" b="0" i="0" dirty="0">
                <a:solidFill>
                  <a:srgbClr val="000000"/>
                </a:solidFill>
                <a:effectLst/>
                <a:latin typeface="system-ui"/>
              </a:rPr>
              <a:t>Now the works of the flesh are evident: sexual immorality, impurity, sensuality, </a:t>
            </a:r>
            <a:r>
              <a:rPr lang="en-US" b="1" i="0" baseline="30000" dirty="0">
                <a:solidFill>
                  <a:srgbClr val="000000"/>
                </a:solidFill>
                <a:effectLst/>
                <a:latin typeface="system-ui"/>
              </a:rPr>
              <a:t> </a:t>
            </a:r>
            <a:r>
              <a:rPr lang="en-US" b="0" i="0" dirty="0">
                <a:solidFill>
                  <a:srgbClr val="000000"/>
                </a:solidFill>
                <a:effectLst/>
                <a:latin typeface="system-ui"/>
              </a:rPr>
              <a:t>idolatry, sorcery, enmity, strife, jealousy, fits of anger, rivalries, dissensions, divisions, </a:t>
            </a:r>
            <a:r>
              <a:rPr lang="en-US" b="1" i="0" baseline="30000" dirty="0">
                <a:solidFill>
                  <a:srgbClr val="000000"/>
                </a:solidFill>
                <a:effectLst/>
                <a:latin typeface="system-ui"/>
              </a:rPr>
              <a:t> </a:t>
            </a:r>
            <a:r>
              <a:rPr lang="en-US" b="0" i="0">
                <a:solidFill>
                  <a:srgbClr val="000000"/>
                </a:solidFill>
                <a:effectLst/>
                <a:latin typeface="system-ui"/>
              </a:rPr>
              <a:t>envy,</a:t>
            </a:r>
            <a:r>
              <a:rPr lang="en-US" baseline="30000" dirty="0">
                <a:solidFill>
                  <a:srgbClr val="000000"/>
                </a:solidFill>
                <a:latin typeface="system-ui"/>
              </a:rPr>
              <a:t> </a:t>
            </a:r>
            <a:r>
              <a:rPr lang="en-US" b="0" i="0">
                <a:solidFill>
                  <a:srgbClr val="000000"/>
                </a:solidFill>
                <a:effectLst/>
                <a:latin typeface="system-ui"/>
              </a:rPr>
              <a:t>drunkenness</a:t>
            </a:r>
            <a:r>
              <a:rPr lang="en-US" b="0" i="0" dirty="0">
                <a:solidFill>
                  <a:srgbClr val="000000"/>
                </a:solidFill>
                <a:effectLst/>
                <a:latin typeface="system-ui"/>
              </a:rPr>
              <a:t>, orgies, and things like these. I warn you, as I warned you before, that those who do such things will not inherit the kingdom of God. </a:t>
            </a:r>
            <a:r>
              <a:rPr lang="en-US" b="1" i="0" baseline="30000" dirty="0">
                <a:solidFill>
                  <a:srgbClr val="000000"/>
                </a:solidFill>
                <a:effectLst/>
                <a:latin typeface="system-ui"/>
              </a:rPr>
              <a:t> </a:t>
            </a:r>
            <a:r>
              <a:rPr lang="en-US" b="0" i="0" dirty="0">
                <a:solidFill>
                  <a:srgbClr val="000000"/>
                </a:solidFill>
                <a:effectLst/>
                <a:latin typeface="system-ui"/>
              </a:rPr>
              <a:t>But the </a:t>
            </a:r>
            <a:r>
              <a:rPr lang="en-US" b="0" i="0" dirty="0">
                <a:solidFill>
                  <a:srgbClr val="C00000"/>
                </a:solidFill>
                <a:effectLst/>
                <a:latin typeface="system-ui"/>
              </a:rPr>
              <a:t>fruit of the Spirit </a:t>
            </a:r>
            <a:r>
              <a:rPr lang="en-US" b="0" i="0" dirty="0">
                <a:solidFill>
                  <a:srgbClr val="000000"/>
                </a:solidFill>
                <a:effectLst/>
                <a:latin typeface="system-ui"/>
              </a:rPr>
              <a:t>is love, joy, peace, patience, kindness, goodness, faithfulness, gentleness, self-control; against such things there is no law. And those who belong to Christ Jesus have </a:t>
            </a:r>
            <a:r>
              <a:rPr lang="en-US" b="0" i="0" dirty="0">
                <a:solidFill>
                  <a:srgbClr val="C00000"/>
                </a:solidFill>
                <a:effectLst/>
                <a:latin typeface="system-ui"/>
              </a:rPr>
              <a:t>crucified the flesh with its passions and desires</a:t>
            </a:r>
            <a:r>
              <a:rPr lang="en-US" b="0" i="0" dirty="0">
                <a:solidFill>
                  <a:srgbClr val="000000"/>
                </a:solidFill>
                <a:effectLst/>
                <a:latin typeface="system-ui"/>
              </a:rPr>
              <a:t>. If we </a:t>
            </a:r>
            <a:r>
              <a:rPr lang="en-US" b="0" i="0" dirty="0">
                <a:solidFill>
                  <a:srgbClr val="0070C0"/>
                </a:solidFill>
                <a:effectLst/>
                <a:latin typeface="system-ui"/>
              </a:rPr>
              <a:t>live by the Spirit</a:t>
            </a:r>
            <a:r>
              <a:rPr lang="en-US" b="0" i="0" dirty="0">
                <a:solidFill>
                  <a:srgbClr val="000000"/>
                </a:solidFill>
                <a:effectLst/>
                <a:latin typeface="system-ui"/>
              </a:rPr>
              <a:t>, let us also </a:t>
            </a:r>
            <a:r>
              <a:rPr lang="en-US" b="0" i="0" dirty="0">
                <a:solidFill>
                  <a:srgbClr val="0070C0"/>
                </a:solidFill>
                <a:effectLst/>
                <a:latin typeface="system-ui"/>
              </a:rPr>
              <a:t>walk by the Spirit</a:t>
            </a:r>
            <a:r>
              <a:rPr lang="en-US" b="0" i="0" dirty="0">
                <a:solidFill>
                  <a:srgbClr val="000000"/>
                </a:solidFill>
                <a:effectLst/>
                <a:latin typeface="system-ui"/>
              </a:rPr>
              <a:t>. </a:t>
            </a:r>
            <a:r>
              <a:rPr lang="en-US" b="1" i="0" baseline="30000" dirty="0">
                <a:solidFill>
                  <a:srgbClr val="000000"/>
                </a:solidFill>
                <a:effectLst/>
                <a:latin typeface="system-ui"/>
              </a:rPr>
              <a:t> </a:t>
            </a:r>
            <a:r>
              <a:rPr lang="en-US" b="0" i="0" dirty="0">
                <a:solidFill>
                  <a:srgbClr val="000000"/>
                </a:solidFill>
                <a:effectLst/>
                <a:latin typeface="system-ui"/>
              </a:rPr>
              <a:t>Let us </a:t>
            </a:r>
            <a:r>
              <a:rPr lang="en-US" b="0" i="0" dirty="0">
                <a:solidFill>
                  <a:srgbClr val="C00000"/>
                </a:solidFill>
                <a:effectLst/>
                <a:latin typeface="system-ui"/>
              </a:rPr>
              <a:t>not become conceited, provoking one another, envying one another</a:t>
            </a:r>
            <a:r>
              <a:rPr lang="en-US" b="0" i="0" dirty="0">
                <a:solidFill>
                  <a:srgbClr val="000000"/>
                </a:solidFill>
                <a:effectLst/>
                <a:latin typeface="system-ui"/>
              </a:rPr>
              <a:t>. </a:t>
            </a:r>
            <a:r>
              <a:rPr lang="en-US" b="0" i="0" dirty="0">
                <a:solidFill>
                  <a:schemeClr val="bg1">
                    <a:lumMod val="85000"/>
                  </a:schemeClr>
                </a:solidFill>
                <a:effectLst/>
                <a:latin typeface="system-ui"/>
              </a:rPr>
              <a:t>Brothers, if anyone is caught in any transgression, you who are spiritual should restore him in a spirit of gentleness</a:t>
            </a:r>
          </a:p>
          <a:p>
            <a:pPr marL="0" indent="0">
              <a:buNone/>
            </a:pPr>
            <a:endParaRPr lang="en-US" dirty="0"/>
          </a:p>
        </p:txBody>
      </p:sp>
    </p:spTree>
    <p:extLst>
      <p:ext uri="{BB962C8B-B14F-4D97-AF65-F5344CB8AC3E}">
        <p14:creationId xmlns:p14="http://schemas.microsoft.com/office/powerpoint/2010/main" val="3832543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E3695-994A-454D-1FDF-7ED9B5AB2FB2}"/>
              </a:ext>
            </a:extLst>
          </p:cNvPr>
          <p:cNvSpPr>
            <a:spLocks noGrp="1"/>
          </p:cNvSpPr>
          <p:nvPr>
            <p:ph idx="1"/>
          </p:nvPr>
        </p:nvSpPr>
        <p:spPr>
          <a:xfrm>
            <a:off x="0" y="0"/>
            <a:ext cx="9143999" cy="6858000"/>
          </a:xfrm>
        </p:spPr>
        <p:txBody>
          <a:bodyPr>
            <a:normAutofit/>
          </a:bodyPr>
          <a:lstStyle/>
          <a:p>
            <a:pPr marL="0" indent="0" algn="l">
              <a:buNone/>
            </a:pPr>
            <a:r>
              <a:rPr lang="en-US" b="0" i="0" dirty="0">
                <a:solidFill>
                  <a:srgbClr val="000000"/>
                </a:solidFill>
                <a:effectLst/>
                <a:latin typeface="system-ui"/>
              </a:rPr>
              <a:t>But I say, </a:t>
            </a:r>
            <a:r>
              <a:rPr lang="en-US" b="0" i="0" dirty="0">
                <a:solidFill>
                  <a:srgbClr val="0070C0"/>
                </a:solidFill>
                <a:effectLst/>
                <a:latin typeface="system-ui"/>
              </a:rPr>
              <a:t>walk by the Spirit</a:t>
            </a:r>
            <a:r>
              <a:rPr lang="en-US" b="0" i="0" dirty="0">
                <a:solidFill>
                  <a:srgbClr val="000000"/>
                </a:solidFill>
                <a:effectLst/>
                <a:latin typeface="system-ui"/>
              </a:rPr>
              <a:t>, and you will not gratify the desires of the flesh. […] But if you are </a:t>
            </a:r>
            <a:r>
              <a:rPr lang="en-US" b="0" i="0" dirty="0">
                <a:solidFill>
                  <a:srgbClr val="0070C0"/>
                </a:solidFill>
                <a:effectLst/>
                <a:latin typeface="system-ui"/>
              </a:rPr>
              <a:t>led by the Spirit</a:t>
            </a:r>
            <a:r>
              <a:rPr lang="en-US" b="0" i="0" dirty="0">
                <a:solidFill>
                  <a:srgbClr val="000000"/>
                </a:solidFill>
                <a:effectLst/>
                <a:latin typeface="system-ui"/>
              </a:rPr>
              <a:t>, you are not under the law. </a:t>
            </a:r>
            <a:r>
              <a:rPr lang="en-US" b="1" i="0" baseline="30000" dirty="0">
                <a:solidFill>
                  <a:srgbClr val="000000"/>
                </a:solidFill>
                <a:effectLst/>
                <a:latin typeface="system-ui"/>
              </a:rPr>
              <a:t> </a:t>
            </a:r>
            <a:r>
              <a:rPr lang="en-US" b="0" i="0" dirty="0">
                <a:solidFill>
                  <a:srgbClr val="000000"/>
                </a:solidFill>
                <a:effectLst/>
                <a:latin typeface="system-ui"/>
              </a:rPr>
              <a:t>Now the works of the flesh are evident: sexual immorality, impurity, sensuality, </a:t>
            </a:r>
            <a:r>
              <a:rPr lang="en-US" b="1" i="0" baseline="30000" dirty="0">
                <a:solidFill>
                  <a:srgbClr val="000000"/>
                </a:solidFill>
                <a:effectLst/>
                <a:latin typeface="system-ui"/>
              </a:rPr>
              <a:t> </a:t>
            </a:r>
            <a:r>
              <a:rPr lang="en-US" b="0" i="0" dirty="0">
                <a:solidFill>
                  <a:srgbClr val="000000"/>
                </a:solidFill>
                <a:effectLst/>
                <a:latin typeface="system-ui"/>
              </a:rPr>
              <a:t>idolatry, sorcery, enmity, strife, jealousy, fits of anger, rivalries, dissensions, divisions, </a:t>
            </a:r>
            <a:r>
              <a:rPr lang="en-US" b="1" i="0" baseline="30000" dirty="0">
                <a:solidFill>
                  <a:srgbClr val="000000"/>
                </a:solidFill>
                <a:effectLst/>
                <a:latin typeface="system-ui"/>
              </a:rPr>
              <a:t> </a:t>
            </a:r>
            <a:r>
              <a:rPr lang="en-US" b="0" i="0" dirty="0">
                <a:solidFill>
                  <a:srgbClr val="000000"/>
                </a:solidFill>
                <a:effectLst/>
                <a:latin typeface="system-ui"/>
              </a:rPr>
              <a:t>envy,</a:t>
            </a:r>
            <a:r>
              <a:rPr lang="en-US" baseline="30000" dirty="0">
                <a:solidFill>
                  <a:srgbClr val="000000"/>
                </a:solidFill>
                <a:latin typeface="system-ui"/>
              </a:rPr>
              <a:t> </a:t>
            </a:r>
            <a:r>
              <a:rPr lang="en-US" b="0" i="0" dirty="0">
                <a:solidFill>
                  <a:srgbClr val="000000"/>
                </a:solidFill>
                <a:effectLst/>
                <a:latin typeface="system-ui"/>
              </a:rPr>
              <a:t>drunkenness, orgies, and things like these. I warn you, as I warned you before, that those who do such things will not inherit the kingdom of God. </a:t>
            </a:r>
            <a:r>
              <a:rPr lang="en-US" b="1" i="0" baseline="30000" dirty="0">
                <a:solidFill>
                  <a:srgbClr val="000000"/>
                </a:solidFill>
                <a:effectLst/>
                <a:latin typeface="system-ui"/>
              </a:rPr>
              <a:t> </a:t>
            </a:r>
            <a:r>
              <a:rPr lang="en-US" b="0" i="0" dirty="0">
                <a:solidFill>
                  <a:srgbClr val="000000"/>
                </a:solidFill>
                <a:effectLst/>
                <a:latin typeface="system-ui"/>
              </a:rPr>
              <a:t>But the </a:t>
            </a:r>
            <a:r>
              <a:rPr lang="en-US" b="0" i="0" dirty="0">
                <a:solidFill>
                  <a:srgbClr val="C00000"/>
                </a:solidFill>
                <a:effectLst/>
                <a:latin typeface="system-ui"/>
              </a:rPr>
              <a:t>fruit of the Spirit </a:t>
            </a:r>
            <a:r>
              <a:rPr lang="en-US" b="0" i="0" dirty="0">
                <a:solidFill>
                  <a:srgbClr val="000000"/>
                </a:solidFill>
                <a:effectLst/>
                <a:latin typeface="system-ui"/>
              </a:rPr>
              <a:t>is love, joy, peace, patience, kindness, goodness, faithfulness, gentleness, self-control; against such things there is no law. And those who belong to Christ Jesus have </a:t>
            </a:r>
            <a:r>
              <a:rPr lang="en-US" b="0" i="0" dirty="0">
                <a:solidFill>
                  <a:srgbClr val="C00000"/>
                </a:solidFill>
                <a:effectLst/>
                <a:latin typeface="system-ui"/>
              </a:rPr>
              <a:t>crucified the flesh with its passions and desires</a:t>
            </a:r>
            <a:r>
              <a:rPr lang="en-US" b="0" i="0" dirty="0">
                <a:solidFill>
                  <a:srgbClr val="000000"/>
                </a:solidFill>
                <a:effectLst/>
                <a:latin typeface="system-ui"/>
              </a:rPr>
              <a:t>. If we </a:t>
            </a:r>
            <a:r>
              <a:rPr lang="en-US" b="0" i="0" dirty="0">
                <a:solidFill>
                  <a:srgbClr val="0070C0"/>
                </a:solidFill>
                <a:effectLst/>
                <a:latin typeface="system-ui"/>
              </a:rPr>
              <a:t>live by the Spirit</a:t>
            </a:r>
            <a:r>
              <a:rPr lang="en-US" b="0" i="0" dirty="0">
                <a:solidFill>
                  <a:srgbClr val="000000"/>
                </a:solidFill>
                <a:effectLst/>
                <a:latin typeface="system-ui"/>
              </a:rPr>
              <a:t>, let us also </a:t>
            </a:r>
            <a:r>
              <a:rPr lang="en-US" b="0" i="0" dirty="0">
                <a:solidFill>
                  <a:srgbClr val="0070C0"/>
                </a:solidFill>
                <a:effectLst/>
                <a:latin typeface="system-ui"/>
              </a:rPr>
              <a:t>walk by the Spirit</a:t>
            </a:r>
            <a:r>
              <a:rPr lang="en-US" b="0" i="0" dirty="0">
                <a:solidFill>
                  <a:srgbClr val="000000"/>
                </a:solidFill>
                <a:effectLst/>
                <a:latin typeface="system-ui"/>
              </a:rPr>
              <a:t>. </a:t>
            </a:r>
            <a:r>
              <a:rPr lang="en-US" b="1" i="0" baseline="30000" dirty="0">
                <a:solidFill>
                  <a:srgbClr val="000000"/>
                </a:solidFill>
                <a:effectLst/>
                <a:latin typeface="system-ui"/>
              </a:rPr>
              <a:t> </a:t>
            </a:r>
            <a:r>
              <a:rPr lang="en-US" b="0" i="0" dirty="0">
                <a:solidFill>
                  <a:srgbClr val="000000"/>
                </a:solidFill>
                <a:effectLst/>
                <a:latin typeface="system-ui"/>
              </a:rPr>
              <a:t>Let us </a:t>
            </a:r>
            <a:r>
              <a:rPr lang="en-US" b="0" i="0" dirty="0">
                <a:solidFill>
                  <a:srgbClr val="C00000"/>
                </a:solidFill>
                <a:effectLst/>
                <a:latin typeface="system-ui"/>
              </a:rPr>
              <a:t>not become conceited, provoking one another, envying one another</a:t>
            </a:r>
            <a:r>
              <a:rPr lang="en-US" b="0" i="0" dirty="0">
                <a:solidFill>
                  <a:srgbClr val="000000"/>
                </a:solidFill>
                <a:effectLst/>
                <a:latin typeface="system-ui"/>
              </a:rPr>
              <a:t>. </a:t>
            </a:r>
            <a:r>
              <a:rPr lang="en-US" b="0" i="0" dirty="0">
                <a:effectLst/>
                <a:latin typeface="system-ui"/>
              </a:rPr>
              <a:t>Brothers, if anyone is caught in any transgression, </a:t>
            </a:r>
            <a:r>
              <a:rPr lang="en-US" b="1" i="0" dirty="0">
                <a:effectLst/>
                <a:latin typeface="system-ui"/>
              </a:rPr>
              <a:t>you who are spiritual </a:t>
            </a:r>
            <a:r>
              <a:rPr lang="en-US" b="0" i="0" u="sng" dirty="0">
                <a:effectLst/>
                <a:latin typeface="system-ui"/>
              </a:rPr>
              <a:t>should restore him in a spirit of gentleness</a:t>
            </a:r>
          </a:p>
          <a:p>
            <a:pPr marL="0" indent="0">
              <a:buNone/>
            </a:pPr>
            <a:endParaRPr lang="en-US" dirty="0"/>
          </a:p>
        </p:txBody>
      </p:sp>
    </p:spTree>
    <p:extLst>
      <p:ext uri="{BB962C8B-B14F-4D97-AF65-F5344CB8AC3E}">
        <p14:creationId xmlns:p14="http://schemas.microsoft.com/office/powerpoint/2010/main" val="191193179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102</TotalTime>
  <Words>1152</Words>
  <Application>Microsoft Office PowerPoint</Application>
  <PresentationFormat>On-screen Show (4:3)</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system-ui</vt:lpstr>
      <vt:lpstr>Office Theme</vt:lpstr>
      <vt:lpstr>PowerPoint Presentation</vt:lpstr>
      <vt:lpstr>How Many Lost Sheep are/have been Associated with the Westview Church in the Past Five Years?</vt:lpstr>
      <vt:lpstr>My Attitude Toward Them Has Been…</vt:lpstr>
      <vt:lpstr>Let Your Light Shine to Lost Sheep</vt:lpstr>
      <vt:lpstr>You Who Are Spiritual</vt:lpstr>
      <vt:lpstr>You Who Are Spiritual…</vt:lpstr>
      <vt:lpstr>You Who Are Spiritual…</vt:lpstr>
      <vt:lpstr>PowerPoint Presentation</vt:lpstr>
      <vt:lpstr>PowerPoint Presentation</vt:lpstr>
      <vt:lpstr>You Who Are Spiritual…</vt:lpstr>
      <vt:lpstr>You Who Are Spiritual…</vt:lpstr>
      <vt:lpstr>Letting My Light Shine                           to Lost Sheep</vt:lpstr>
      <vt:lpstr>Letting My Light Shine to Lost Sheep</vt:lpstr>
      <vt:lpstr>Letting My Light Shine to Lost Sheep</vt:lpstr>
      <vt:lpstr>Letting My Light Shine to Lost Sheep</vt:lpstr>
      <vt:lpstr>Letting My Light Shine to Lost Sheep</vt:lpstr>
      <vt:lpstr>“What Advice Would You Give to Someone Who Has Had a Loved One Fall Away”?</vt:lpstr>
      <vt:lpstr>Letting My Light Shine to Lost Sheep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Chandler</dc:creator>
  <cp:lastModifiedBy>Greg Chandler</cp:lastModifiedBy>
  <cp:revision>1</cp:revision>
  <dcterms:created xsi:type="dcterms:W3CDTF">2023-07-11T18:39:58Z</dcterms:created>
  <dcterms:modified xsi:type="dcterms:W3CDTF">2023-07-12T21:10:46Z</dcterms:modified>
</cp:coreProperties>
</file>