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70938-0198-A945-9451-C12A05A18235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CAF92-12FA-F149-BF82-30B64A138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78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B132-B65E-8D41-AE94-043EED113D39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B132-B65E-8D41-AE94-043EED113D39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299-3641-2F40-8193-4069A9F3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B132-B65E-8D41-AE94-043EED113D39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299-3641-2F40-8193-4069A9F3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B132-B65E-8D41-AE94-043EED113D39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299-3641-2F40-8193-4069A9F3F9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B132-B65E-8D41-AE94-043EED113D39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299-3641-2F40-8193-4069A9F3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B132-B65E-8D41-AE94-043EED113D39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299-3641-2F40-8193-4069A9F3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B132-B65E-8D41-AE94-043EED113D39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299-3641-2F40-8193-4069A9F3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B132-B65E-8D41-AE94-043EED113D39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299-3641-2F40-8193-4069A9F3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B132-B65E-8D41-AE94-043EED113D39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299-3641-2F40-8193-4069A9F3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B132-B65E-8D41-AE94-043EED113D39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299-3641-2F40-8193-4069A9F3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B132-B65E-8D41-AE94-043EED113D39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299-3641-2F40-8193-4069A9F3F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515B132-B65E-8D41-AE94-043EED113D39}" type="datetimeFigureOut">
              <a:rPr lang="en-US" smtClean="0"/>
              <a:t>10/16/22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AEC5299-3641-2F40-8193-4069A9F3F96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Matthew 5-7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Sermon on the mount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77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455612"/>
            <a:ext cx="7924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sermon on the mount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20749"/>
            <a:ext cx="7924800" cy="5064125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Invitation To His Kingdom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Mt. 4:17; Mt. 14:23</a:t>
            </a:r>
          </a:p>
          <a:p>
            <a:r>
              <a:rPr lang="en-US" sz="2800" dirty="0" smtClean="0"/>
              <a:t>Beatitudes Addressed Spiritual Character of Kingdom Citizens – Mt. 5:1-12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Description of the kingdom citizen and their destiny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Humble, hungry, distressed people</a:t>
            </a:r>
          </a:p>
          <a:p>
            <a:r>
              <a:rPr lang="en-US" sz="2800" dirty="0" smtClean="0"/>
              <a:t>Similitudes Emphasize The High Calling of Kingdom Citizens– Mt. 5:13-16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Salt of the earth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The light of the world</a:t>
            </a:r>
          </a:p>
        </p:txBody>
      </p:sp>
    </p:spTree>
    <p:extLst>
      <p:ext uri="{BB962C8B-B14F-4D97-AF65-F5344CB8AC3E}">
        <p14:creationId xmlns:p14="http://schemas.microsoft.com/office/powerpoint/2010/main" val="1405576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388"/>
            <a:ext cx="8264525" cy="614362"/>
          </a:xfrm>
        </p:spPr>
        <p:txBody>
          <a:bodyPr/>
          <a:lstStyle/>
          <a:p>
            <a:r>
              <a:rPr lang="en-US" dirty="0" smtClean="0"/>
              <a:t>sermon on the 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3375" y="841374"/>
            <a:ext cx="8588376" cy="52228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Heart of the Sermon on the Mount – Mt. 5:17-20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The righteousness of the Kingdom 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Must exceed the righteousness of the scribes and Pharisees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The rest of the sermon will divide into three basic ideas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Our relationship and attitude toward the Word of God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Our relationship and attitude toward people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Our relationship and attitude toward God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587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23849"/>
            <a:ext cx="7924800" cy="1143000"/>
          </a:xfrm>
        </p:spPr>
        <p:txBody>
          <a:bodyPr/>
          <a:lstStyle/>
          <a:p>
            <a:r>
              <a:rPr lang="en-US" dirty="0" smtClean="0"/>
              <a:t>sermon on the 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5125" y="1158875"/>
            <a:ext cx="8169275" cy="48895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“I Did Come To Destroy The Law” – Mt. 5:17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Why did Jesus need to announce this?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Remember the environment and spiritual leadership during Jesus’ day</a:t>
            </a:r>
          </a:p>
          <a:p>
            <a:pPr marL="514350" indent="-457200"/>
            <a:r>
              <a:rPr lang="en-US" sz="2800" dirty="0" smtClean="0"/>
              <a:t>The Opponents of Jesus</a:t>
            </a:r>
          </a:p>
          <a:p>
            <a:pPr marL="914400" lvl="1" indent="-457200"/>
            <a:r>
              <a:rPr lang="en-US" sz="2400" dirty="0" smtClean="0">
                <a:solidFill>
                  <a:srgbClr val="FFFF00"/>
                </a:solidFill>
              </a:rPr>
              <a:t>Scribes – lawyers, experts in the law</a:t>
            </a:r>
          </a:p>
          <a:p>
            <a:pPr marL="914400" lvl="1" indent="-457200"/>
            <a:r>
              <a:rPr lang="en-US" sz="2400" dirty="0" smtClean="0">
                <a:solidFill>
                  <a:srgbClr val="FFFF00"/>
                </a:solidFill>
              </a:rPr>
              <a:t>Pharisees – teachers and interpreters of the law</a:t>
            </a:r>
          </a:p>
          <a:p>
            <a:pPr marL="914400" lvl="1" indent="-457200"/>
            <a:r>
              <a:rPr lang="en-US" sz="2400" dirty="0" smtClean="0">
                <a:solidFill>
                  <a:srgbClr val="FFFF00"/>
                </a:solidFill>
              </a:rPr>
              <a:t>Pharisees’ teachings became ‘the Law’ and the Pharisees and ‘the Law’ became one and the same in the minds of the people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3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71500"/>
            <a:ext cx="7924800" cy="1143000"/>
          </a:xfrm>
        </p:spPr>
        <p:txBody>
          <a:bodyPr/>
          <a:lstStyle/>
          <a:p>
            <a:r>
              <a:rPr lang="en-US" dirty="0" smtClean="0"/>
              <a:t>sermon on the 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0999" y="746125"/>
            <a:ext cx="8397875" cy="496887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Jesus Had Many Run-ins with the Pharisees </a:t>
            </a:r>
          </a:p>
          <a:p>
            <a:r>
              <a:rPr lang="en-US" sz="2800" dirty="0" smtClean="0"/>
              <a:t>The Company He Kept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Mark 2:16-17 – Calling of Matthew the tax collector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Luke 5:30-32 – “not the well that need a physician but those that are sick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Their sharpest criticism concerned the Sabbath day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</a:rPr>
              <a:t>Lk</a:t>
            </a:r>
            <a:r>
              <a:rPr lang="en-US" sz="2400" dirty="0" smtClean="0">
                <a:solidFill>
                  <a:srgbClr val="FFFF00"/>
                </a:solidFill>
              </a:rPr>
              <a:t>. 6:1-11 – Plucked grain from the fields on the Sabbath day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Mark 3:1-6 – Healed a man with withered hand on the Sabbath day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</a:rPr>
              <a:t>Lk</a:t>
            </a:r>
            <a:r>
              <a:rPr lang="en-US" sz="2400" dirty="0" smtClean="0">
                <a:solidFill>
                  <a:srgbClr val="FFFF00"/>
                </a:solidFill>
              </a:rPr>
              <a:t>. 6:11; Mark 3:6 – They had already decided to destroy Him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311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-292099"/>
            <a:ext cx="7924800" cy="1143000"/>
          </a:xfrm>
        </p:spPr>
        <p:txBody>
          <a:bodyPr/>
          <a:lstStyle/>
          <a:p>
            <a:r>
              <a:rPr lang="en-US" dirty="0" smtClean="0"/>
              <a:t>Sermon on the 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5750" y="1111250"/>
            <a:ext cx="8540750" cy="46037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Did Jesus Say “I Came Not To Destroy?”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If Jesus is taking aim at the Pharisees and the Pharisees are considered to be epitome of ‘the Law’; some might misconstrue His criticism for the Pharisees as a criticism of God’s law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Jesus takes great pains to honor the Law of God and has no issue with the Law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His issue is with the Pharisees’ perversions and corruptions of the Law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930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9612"/>
          </a:xfrm>
        </p:spPr>
        <p:txBody>
          <a:bodyPr/>
          <a:lstStyle/>
          <a:p>
            <a:r>
              <a:rPr lang="en-US" dirty="0" smtClean="0"/>
              <a:t>sermon on the 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6374" y="1174750"/>
            <a:ext cx="8683625" cy="45402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Notice How Jesus Frames the Contrast of Teaching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“You’ve heard it said…”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“But I say unto you…”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What was important was ‘what was written’ – Mt. 4:1-11</a:t>
            </a:r>
          </a:p>
          <a:p>
            <a:r>
              <a:rPr lang="en-US" sz="2800" dirty="0" smtClean="0"/>
              <a:t>Jesus has no issue with the Law, His issue is with ‘what you’ve heard…’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The Pharisees’  interpretations of  the Law that Jesus takes aim at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03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54" y="-296862"/>
            <a:ext cx="7924800" cy="1143000"/>
          </a:xfrm>
        </p:spPr>
        <p:txBody>
          <a:bodyPr/>
          <a:lstStyle/>
          <a:p>
            <a:r>
              <a:rPr lang="en-US" dirty="0" smtClean="0"/>
              <a:t>sermon on the 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8188" y="846138"/>
            <a:ext cx="8116212" cy="48688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Jesus’ and Our Attitude Toward the Word of God</a:t>
            </a:r>
          </a:p>
          <a:p>
            <a:pPr lvl="1"/>
            <a:r>
              <a:rPr lang="en-US" sz="2800" dirty="0" smtClean="0"/>
              <a:t>Came not to destroy but to fulfill </a:t>
            </a:r>
            <a:endParaRPr lang="en-US" sz="2800" dirty="0"/>
          </a:p>
          <a:p>
            <a:pPr lvl="2"/>
            <a:r>
              <a:rPr lang="en-US" sz="2400" dirty="0" smtClean="0">
                <a:solidFill>
                  <a:srgbClr val="FFFF00"/>
                </a:solidFill>
              </a:rPr>
              <a:t>Luke 24:25-27; 44-48</a:t>
            </a:r>
          </a:p>
          <a:p>
            <a:pPr lvl="2"/>
            <a:r>
              <a:rPr lang="en-US" sz="2400" dirty="0" smtClean="0">
                <a:solidFill>
                  <a:srgbClr val="FFFF00"/>
                </a:solidFill>
              </a:rPr>
              <a:t>Gal. 3:24-25 - …law was our schoolmaster to bring us to Chris</a:t>
            </a:r>
          </a:p>
          <a:p>
            <a:pPr lvl="2"/>
            <a:r>
              <a:rPr lang="en-US" sz="2400" dirty="0" smtClean="0">
                <a:solidFill>
                  <a:srgbClr val="FFFF00"/>
                </a:solidFill>
              </a:rPr>
              <a:t>Rom. 10:4 - …Christ is the end of the Law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</a:rPr>
              <a:t>Not one ‘jot or tittle will pass from the Law’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</a:rPr>
              <a:t>Whoever breaks the least commandment shall be called least in the kingdom of Heaven</a:t>
            </a:r>
          </a:p>
          <a:p>
            <a:pPr lvl="1"/>
            <a:endParaRPr lang="en-US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17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785" y="-296862"/>
            <a:ext cx="7924800" cy="1143000"/>
          </a:xfrm>
        </p:spPr>
        <p:txBody>
          <a:bodyPr/>
          <a:lstStyle/>
          <a:p>
            <a:r>
              <a:rPr lang="en-US" dirty="0" smtClean="0"/>
              <a:t>sermon on the 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3908" y="1239164"/>
            <a:ext cx="8673538" cy="44758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Righteousness of Scribes and Pharisees</a:t>
            </a:r>
          </a:p>
          <a:p>
            <a:pPr lvl="1"/>
            <a:r>
              <a:rPr lang="en-US" sz="2800" dirty="0" smtClean="0"/>
              <a:t>Not and issue of quantity but quality</a:t>
            </a:r>
          </a:p>
          <a:p>
            <a:pPr lvl="1"/>
            <a:r>
              <a:rPr lang="en-US" sz="2800" dirty="0" smtClean="0"/>
              <a:t>It was not short on effort but was the wrong kind of righteousness</a:t>
            </a:r>
          </a:p>
          <a:p>
            <a:pPr lvl="1"/>
            <a:r>
              <a:rPr lang="en-US" sz="2800" dirty="0" smtClean="0"/>
              <a:t>Their attitude about righteousness was perfect obedience to their teachings</a:t>
            </a:r>
          </a:p>
          <a:p>
            <a:pPr lvl="1"/>
            <a:r>
              <a:rPr lang="en-US" sz="2800" dirty="0" smtClean="0"/>
              <a:t>The righteousness of the kingdom will be from the heart with faith toward Jesus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38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51</TotalTime>
  <Words>638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Horizon</vt:lpstr>
      <vt:lpstr>Sermon on the mount</vt:lpstr>
      <vt:lpstr>sermon on the mount</vt:lpstr>
      <vt:lpstr>sermon on the mount</vt:lpstr>
      <vt:lpstr>sermon on the mount</vt:lpstr>
      <vt:lpstr>sermon on the mount</vt:lpstr>
      <vt:lpstr>Sermon on the mount</vt:lpstr>
      <vt:lpstr>sermon on the mount</vt:lpstr>
      <vt:lpstr>sermon on the mount</vt:lpstr>
      <vt:lpstr>sermon on the mount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on the mount</dc:title>
  <dc:creator>Kimberly Harbin</dc:creator>
  <cp:lastModifiedBy>Kimberly Harbin</cp:lastModifiedBy>
  <cp:revision>6</cp:revision>
  <cp:lastPrinted>2022-10-16T13:30:22Z</cp:lastPrinted>
  <dcterms:created xsi:type="dcterms:W3CDTF">2022-10-16T12:39:16Z</dcterms:created>
  <dcterms:modified xsi:type="dcterms:W3CDTF">2022-10-16T13:31:08Z</dcterms:modified>
</cp:coreProperties>
</file>