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63" r:id="rId5"/>
    <p:sldId id="267" r:id="rId6"/>
    <p:sldId id="264" r:id="rId7"/>
    <p:sldId id="265" r:id="rId8"/>
    <p:sldId id="266" r:id="rId9"/>
    <p:sldId id="259" r:id="rId10"/>
    <p:sldId id="260" r:id="rId11"/>
    <p:sldId id="261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9/10/22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Matthew 5-7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98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44" y="43700"/>
            <a:ext cx="8329597" cy="797569"/>
          </a:xfrm>
        </p:spPr>
        <p:txBody>
          <a:bodyPr/>
          <a:lstStyle/>
          <a:p>
            <a:r>
              <a:rPr lang="en-US" dirty="0" smtClean="0"/>
              <a:t>Tim noble and sue </a:t>
            </a:r>
            <a:r>
              <a:rPr lang="en-US" dirty="0" err="1" smtClean="0"/>
              <a:t>webster</a:t>
            </a:r>
            <a:r>
              <a:rPr lang="en-US" dirty="0" smtClean="0"/>
              <a:t> – shadow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4944" y="1088703"/>
            <a:ext cx="8577008" cy="462629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e6j26bi1llu3q9u38dzb-108209275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94" b="-3012"/>
          <a:stretch/>
        </p:blipFill>
        <p:spPr>
          <a:xfrm>
            <a:off x="164944" y="2095064"/>
            <a:ext cx="897905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63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45" y="274638"/>
            <a:ext cx="8089055" cy="715091"/>
          </a:xfrm>
        </p:spPr>
        <p:txBody>
          <a:bodyPr/>
          <a:lstStyle/>
          <a:p>
            <a:r>
              <a:rPr lang="en-US" dirty="0" smtClean="0"/>
              <a:t>Things change when you add the light</a:t>
            </a:r>
            <a:endParaRPr lang="en-US" dirty="0"/>
          </a:p>
        </p:txBody>
      </p:sp>
      <p:pic>
        <p:nvPicPr>
          <p:cNvPr id="4" name="Content Placeholder 3" descr="e6j26bi1llu3q9u38dzb-1082092754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73" b="29873"/>
          <a:stretch>
            <a:fillRect/>
          </a:stretch>
        </p:blipFill>
        <p:spPr>
          <a:xfrm>
            <a:off x="230919" y="1352629"/>
            <a:ext cx="8675975" cy="4767197"/>
          </a:xfrm>
        </p:spPr>
      </p:pic>
    </p:spTree>
    <p:extLst>
      <p:ext uri="{BB962C8B-B14F-4D97-AF65-F5344CB8AC3E}">
        <p14:creationId xmlns:p14="http://schemas.microsoft.com/office/powerpoint/2010/main" val="13956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955"/>
            <a:ext cx="8741953" cy="944080"/>
          </a:xfrm>
        </p:spPr>
        <p:txBody>
          <a:bodyPr/>
          <a:lstStyle/>
          <a:p>
            <a:r>
              <a:rPr lang="en-US" b="1" dirty="0" smtClean="0"/>
              <a:t>Sermon on the Mount – The </a:t>
            </a:r>
            <a:r>
              <a:rPr lang="en-US" b="1" dirty="0" err="1" smtClean="0"/>
              <a:t>Beattitudes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8448" y="1270153"/>
            <a:ext cx="8593505" cy="486616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Jesus pronounces blessings upon these kingdom recipients</a:t>
            </a:r>
          </a:p>
          <a:p>
            <a:r>
              <a:rPr lang="en-US" sz="2400" dirty="0" smtClean="0"/>
              <a:t>None of which seem to be a blessing at all…</a:t>
            </a:r>
          </a:p>
          <a:p>
            <a:pPr lvl="1"/>
            <a:r>
              <a:rPr lang="en-US" sz="2400" dirty="0" smtClean="0"/>
              <a:t>In fact these seem to be paradoxical statements</a:t>
            </a:r>
          </a:p>
          <a:p>
            <a:pPr lvl="1"/>
            <a:r>
              <a:rPr lang="en-US" sz="2400" dirty="0" smtClean="0"/>
              <a:t>Jesus often used this form of teaching to reveal deeper truths</a:t>
            </a:r>
          </a:p>
          <a:p>
            <a:pPr lvl="2"/>
            <a:r>
              <a:rPr lang="en-US" sz="2400" dirty="0" smtClean="0"/>
              <a:t>“If you gain your life you shall lose it”</a:t>
            </a:r>
          </a:p>
          <a:p>
            <a:pPr lvl="2"/>
            <a:r>
              <a:rPr lang="en-US" sz="2400" dirty="0" smtClean="0"/>
              <a:t>“If you lose your life for My sake you shall gain it”</a:t>
            </a:r>
          </a:p>
          <a:p>
            <a:pPr lvl="2"/>
            <a:r>
              <a:rPr lang="en-US" sz="2400" dirty="0" smtClean="0"/>
              <a:t>“The first shall be last, the last shall be first”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873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0" y="159169"/>
            <a:ext cx="8412068" cy="781073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beattitudes</a:t>
            </a:r>
            <a:r>
              <a:rPr lang="en-US" b="1" dirty="0" smtClean="0"/>
              <a:t> – Matt. 5:1-10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5460" y="1204171"/>
            <a:ext cx="8791435" cy="4510829"/>
          </a:xfrm>
        </p:spPr>
        <p:txBody>
          <a:bodyPr/>
          <a:lstStyle/>
          <a:p>
            <a:r>
              <a:rPr lang="en-US" sz="2400" b="1" dirty="0" smtClean="0"/>
              <a:t>Blessed are the poor</a:t>
            </a:r>
          </a:p>
          <a:p>
            <a:r>
              <a:rPr lang="en-US" sz="2400" b="1" dirty="0" smtClean="0"/>
              <a:t>Blessed are those that mourn</a:t>
            </a:r>
          </a:p>
          <a:p>
            <a:r>
              <a:rPr lang="en-US" sz="2400" b="1" dirty="0" smtClean="0"/>
              <a:t>Blessed are the meek</a:t>
            </a:r>
          </a:p>
          <a:p>
            <a:r>
              <a:rPr lang="en-US" sz="2400" b="1" dirty="0" smtClean="0"/>
              <a:t>Blessed are those who hunger and thirst for righteousness </a:t>
            </a:r>
          </a:p>
          <a:p>
            <a:r>
              <a:rPr lang="en-US" sz="2400" b="1" dirty="0" smtClean="0"/>
              <a:t>Blessed are the merciful</a:t>
            </a:r>
          </a:p>
          <a:p>
            <a:r>
              <a:rPr lang="en-US" sz="2400" b="1" dirty="0" smtClean="0"/>
              <a:t>Blessed are the pure in heart</a:t>
            </a:r>
          </a:p>
          <a:p>
            <a:r>
              <a:rPr lang="en-US" sz="2400" b="1" dirty="0" smtClean="0"/>
              <a:t>Blessed are the peacemakers</a:t>
            </a:r>
          </a:p>
          <a:p>
            <a:r>
              <a:rPr lang="en-US" sz="2400" b="1" dirty="0" smtClean="0"/>
              <a:t>Blessed are those who are persecuted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6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862"/>
            <a:ext cx="8534400" cy="1143000"/>
          </a:xfrm>
        </p:spPr>
        <p:txBody>
          <a:bodyPr/>
          <a:lstStyle/>
          <a:p>
            <a:r>
              <a:rPr lang="en-US" b="1" dirty="0" smtClean="0"/>
              <a:t>the Kingdom of heaven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73234"/>
            <a:ext cx="7924800" cy="47417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sermon is much more than a series of ethical or moral platitudes.</a:t>
            </a:r>
          </a:p>
          <a:p>
            <a:r>
              <a:rPr lang="en-US" sz="2400" dirty="0" smtClean="0"/>
              <a:t>This sermon was part of a core message that Jesus continually tried to press upon His listeners.</a:t>
            </a:r>
          </a:p>
          <a:p>
            <a:r>
              <a:rPr lang="en-US" sz="2400" dirty="0" smtClean="0"/>
              <a:t>This core message is “The Kingdom of Heaven”</a:t>
            </a:r>
          </a:p>
          <a:p>
            <a:pPr lvl="1"/>
            <a:r>
              <a:rPr lang="en-US" sz="2400" dirty="0" smtClean="0"/>
              <a:t>The King – Jesus</a:t>
            </a:r>
          </a:p>
          <a:p>
            <a:pPr lvl="1"/>
            <a:r>
              <a:rPr lang="en-US" sz="2400" dirty="0" smtClean="0"/>
              <a:t>The Kingdom Citizens – His followers</a:t>
            </a:r>
          </a:p>
          <a:p>
            <a:pPr lvl="1"/>
            <a:r>
              <a:rPr lang="en-US" sz="2400" dirty="0" smtClean="0"/>
              <a:t>The Reign – The rule and reign of Jesus</a:t>
            </a:r>
          </a:p>
        </p:txBody>
      </p:sp>
    </p:spTree>
    <p:extLst>
      <p:ext uri="{BB962C8B-B14F-4D97-AF65-F5344CB8AC3E}">
        <p14:creationId xmlns:p14="http://schemas.microsoft.com/office/powerpoint/2010/main" val="205013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"/>
            <a:ext cx="8840918" cy="841271"/>
          </a:xfrm>
        </p:spPr>
        <p:txBody>
          <a:bodyPr/>
          <a:lstStyle/>
          <a:p>
            <a:r>
              <a:rPr lang="en-US" b="1" dirty="0" smtClean="0"/>
              <a:t>the Kingdom of Heaven in </a:t>
            </a:r>
            <a:r>
              <a:rPr lang="en-US" b="1" dirty="0" err="1" smtClean="0"/>
              <a:t>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" y="1006225"/>
            <a:ext cx="9005860" cy="5476503"/>
          </a:xfrm>
        </p:spPr>
        <p:txBody>
          <a:bodyPr>
            <a:normAutofit/>
          </a:bodyPr>
          <a:lstStyle/>
          <a:p>
            <a:r>
              <a:rPr lang="en-US" sz="2000" b="1" dirty="0"/>
              <a:t>Matthew 3:</a:t>
            </a:r>
            <a:r>
              <a:rPr lang="en-US" sz="2000" b="1" dirty="0" smtClean="0"/>
              <a:t>2 - and </a:t>
            </a:r>
            <a:r>
              <a:rPr lang="en-US" sz="2000" b="1" dirty="0"/>
              <a:t>saying, “Repent, for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heaven </a:t>
            </a:r>
            <a:r>
              <a:rPr lang="en-US" sz="2000" b="1" dirty="0"/>
              <a:t>is at hand!</a:t>
            </a:r>
            <a:r>
              <a:rPr lang="en-US" sz="2000" b="1" dirty="0" smtClean="0"/>
              <a:t>”</a:t>
            </a:r>
          </a:p>
          <a:p>
            <a:r>
              <a:rPr lang="en-US" sz="2000" b="1" dirty="0"/>
              <a:t>Matthew 4:</a:t>
            </a:r>
            <a:r>
              <a:rPr lang="en-US" sz="2000" b="1" dirty="0" smtClean="0"/>
              <a:t>17 -…“</a:t>
            </a:r>
            <a:r>
              <a:rPr lang="en-US" sz="2000" b="1" dirty="0"/>
              <a:t>Repent, for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heaven </a:t>
            </a:r>
            <a:r>
              <a:rPr lang="en-US" sz="2000" b="1" dirty="0"/>
              <a:t>is at hand.</a:t>
            </a:r>
            <a:r>
              <a:rPr lang="en-US" sz="2000" b="1" dirty="0" smtClean="0"/>
              <a:t>”</a:t>
            </a:r>
          </a:p>
          <a:p>
            <a:r>
              <a:rPr lang="en-US" sz="2000" b="1" dirty="0"/>
              <a:t>Matthew 5:</a:t>
            </a:r>
            <a:r>
              <a:rPr lang="en-US" sz="2000" b="1" dirty="0" smtClean="0"/>
              <a:t>3 - “</a:t>
            </a:r>
            <a:r>
              <a:rPr lang="en-US" sz="2000" b="1" dirty="0"/>
              <a:t>Blessed are the poor in spirit, For theirs is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heaven</a:t>
            </a:r>
            <a:r>
              <a:rPr lang="en-US" sz="2000" b="1" dirty="0" smtClean="0"/>
              <a:t>.</a:t>
            </a:r>
          </a:p>
          <a:p>
            <a:r>
              <a:rPr lang="en-US" sz="2000" b="1" dirty="0"/>
              <a:t>Matthew 5:</a:t>
            </a:r>
            <a:r>
              <a:rPr lang="en-US" sz="2000" b="1" dirty="0" smtClean="0"/>
              <a:t>10 - Blessed </a:t>
            </a:r>
            <a:r>
              <a:rPr lang="en-US" sz="2000" b="1" dirty="0"/>
              <a:t>are those who are persecuted for righteousness’ sake, For theirs is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</a:t>
            </a:r>
            <a:r>
              <a:rPr lang="en-US" sz="2000" b="1" i="1" u="sng" dirty="0" smtClean="0">
                <a:solidFill>
                  <a:srgbClr val="FFFF00"/>
                </a:solidFill>
              </a:rPr>
              <a:t>heaven</a:t>
            </a:r>
          </a:p>
          <a:p>
            <a:r>
              <a:rPr lang="en-US" sz="2000" b="1" dirty="0" smtClean="0"/>
              <a:t>Matthew </a:t>
            </a:r>
            <a:r>
              <a:rPr lang="en-US" sz="2000" b="1" dirty="0"/>
              <a:t>5:</a:t>
            </a:r>
            <a:r>
              <a:rPr lang="en-US" sz="2000" b="1" dirty="0" smtClean="0"/>
              <a:t>20 - For </a:t>
            </a:r>
            <a:r>
              <a:rPr lang="en-US" sz="2000" b="1" dirty="0"/>
              <a:t>I say to you, that unless your righteousness exceeds the righteousness of the scribes and Pharisees, you will by no means enter the </a:t>
            </a:r>
            <a:r>
              <a:rPr lang="en-US" sz="2000" b="1" i="1" u="sng" dirty="0"/>
              <a:t>kingdom of heaven</a:t>
            </a:r>
            <a:r>
              <a:rPr lang="en-US" sz="2000" b="1" dirty="0" smtClean="0"/>
              <a:t>.</a:t>
            </a:r>
          </a:p>
          <a:p>
            <a:r>
              <a:rPr lang="en-US" sz="2000" b="1" dirty="0"/>
              <a:t>Matthew 7:</a:t>
            </a:r>
            <a:r>
              <a:rPr lang="en-US" sz="2000" b="1" dirty="0" smtClean="0"/>
              <a:t>21 - “</a:t>
            </a:r>
            <a:r>
              <a:rPr lang="en-US" sz="2000" b="1" dirty="0"/>
              <a:t>Not everyone who says to Me, ‘Lord, Lord,’ shall enter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heaven</a:t>
            </a:r>
            <a:r>
              <a:rPr lang="en-US" sz="2000" b="1" dirty="0"/>
              <a:t>, but he who does the will of My Father in </a:t>
            </a:r>
            <a:r>
              <a:rPr lang="en-US" sz="2000" b="1" dirty="0" smtClean="0"/>
              <a:t>heaven</a:t>
            </a:r>
          </a:p>
          <a:p>
            <a:r>
              <a:rPr lang="en-US" sz="2000" b="1" dirty="0"/>
              <a:t>Matthew 10:</a:t>
            </a:r>
            <a:r>
              <a:rPr lang="en-US" sz="2000" b="1" dirty="0" smtClean="0"/>
              <a:t>7 - And </a:t>
            </a:r>
            <a:r>
              <a:rPr lang="en-US" sz="2000" b="1" dirty="0"/>
              <a:t>as you go, preach, saying, ‘</a:t>
            </a:r>
            <a:r>
              <a:rPr lang="en-US" sz="2000" b="1" i="1" u="sng" dirty="0">
                <a:solidFill>
                  <a:srgbClr val="FFFF00"/>
                </a:solidFill>
              </a:rPr>
              <a:t>The kingdom of heaven </a:t>
            </a:r>
            <a:r>
              <a:rPr lang="en-US" sz="2000" b="1" dirty="0"/>
              <a:t>is at hand.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425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61" y="0"/>
            <a:ext cx="7924800" cy="907252"/>
          </a:xfrm>
        </p:spPr>
        <p:txBody>
          <a:bodyPr/>
          <a:lstStyle/>
          <a:p>
            <a:r>
              <a:rPr lang="en-US" b="1" dirty="0" smtClean="0"/>
              <a:t>The kingdom of heaven in </a:t>
            </a:r>
            <a:r>
              <a:rPr lang="en-US" b="1" dirty="0" err="1" smtClean="0"/>
              <a:t>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1" y="1253657"/>
            <a:ext cx="8873907" cy="4461343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Matthew 13:</a:t>
            </a:r>
            <a:r>
              <a:rPr lang="en-US" sz="2000" b="1" dirty="0" smtClean="0"/>
              <a:t>11 - He </a:t>
            </a:r>
            <a:r>
              <a:rPr lang="en-US" sz="2000" b="1" dirty="0"/>
              <a:t>answered and said to them, “Because it has been given to you to know the mysteries of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heaven</a:t>
            </a:r>
            <a:r>
              <a:rPr lang="en-US" sz="2000" b="1" dirty="0"/>
              <a:t>, but to them it has not been given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Matthew 13:24 - Another </a:t>
            </a:r>
            <a:r>
              <a:rPr lang="en-US" sz="2000" b="1" dirty="0"/>
              <a:t>parable He put forth to them, saying: “</a:t>
            </a:r>
            <a:r>
              <a:rPr lang="en-US" sz="2000" b="1" i="1" u="sng" dirty="0">
                <a:solidFill>
                  <a:srgbClr val="FFFF00"/>
                </a:solidFill>
              </a:rPr>
              <a:t>The kingdom of heaven</a:t>
            </a:r>
            <a:r>
              <a:rPr lang="en-US" sz="2000" b="1" dirty="0"/>
              <a:t> is like a man who sowed good seed in his field</a:t>
            </a:r>
            <a:r>
              <a:rPr lang="en-US" sz="2000" b="1" dirty="0" smtClean="0"/>
              <a:t>;</a:t>
            </a:r>
          </a:p>
          <a:p>
            <a:r>
              <a:rPr lang="en-US" sz="2000" b="1" dirty="0"/>
              <a:t>Matthew 13:</a:t>
            </a:r>
            <a:r>
              <a:rPr lang="en-US" sz="2000" b="1" dirty="0" smtClean="0"/>
              <a:t>31 - Another </a:t>
            </a:r>
            <a:r>
              <a:rPr lang="en-US" sz="2000" b="1" dirty="0"/>
              <a:t>parable He put forth to them, saying: “</a:t>
            </a:r>
            <a:r>
              <a:rPr lang="en-US" sz="2000" b="1" i="1" u="sng" dirty="0">
                <a:solidFill>
                  <a:srgbClr val="FFFF00"/>
                </a:solidFill>
              </a:rPr>
              <a:t>The kingdom of heaven</a:t>
            </a:r>
            <a:r>
              <a:rPr lang="en-US" sz="2000" b="1" dirty="0"/>
              <a:t> is like a mustard seed, which a man took and sowed in his field</a:t>
            </a:r>
            <a:r>
              <a:rPr lang="en-US" sz="2000" b="1" dirty="0" smtClean="0"/>
              <a:t>,</a:t>
            </a:r>
          </a:p>
          <a:p>
            <a:r>
              <a:rPr lang="en-US" sz="2000" b="1" dirty="0"/>
              <a:t>Matthew 13:</a:t>
            </a:r>
            <a:r>
              <a:rPr lang="en-US" sz="2000" b="1" dirty="0" smtClean="0"/>
              <a:t>33 - Another </a:t>
            </a:r>
            <a:r>
              <a:rPr lang="en-US" sz="2000" b="1" dirty="0"/>
              <a:t>parable He spoke to them: “</a:t>
            </a:r>
            <a:r>
              <a:rPr lang="en-US" sz="2000" b="1" i="1" u="sng" dirty="0"/>
              <a:t>The kingdom of heaven </a:t>
            </a:r>
            <a:r>
              <a:rPr lang="en-US" sz="2000" b="1" dirty="0"/>
              <a:t>is like leaven, which a woman took and hid in three measures of meal till it was all leavened.</a:t>
            </a:r>
            <a:r>
              <a:rPr lang="en-US" sz="2000" b="1" dirty="0" smtClean="0"/>
              <a:t>”</a:t>
            </a:r>
          </a:p>
          <a:p>
            <a:r>
              <a:rPr lang="en-US" sz="2000" b="1" dirty="0"/>
              <a:t>Matthew 13:</a:t>
            </a:r>
            <a:r>
              <a:rPr lang="en-US" sz="2000" b="1" dirty="0" smtClean="0"/>
              <a:t>44 - “</a:t>
            </a:r>
            <a:r>
              <a:rPr lang="en-US" sz="2000" b="1" dirty="0"/>
              <a:t>Again,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heaven </a:t>
            </a:r>
            <a:r>
              <a:rPr lang="en-US" sz="2000" b="1" dirty="0"/>
              <a:t>is like treasure hidden in a field, which a man found and hid; and for joy over it he goes and sells all that he has and buys that field.</a:t>
            </a:r>
          </a:p>
        </p:txBody>
      </p:sp>
    </p:spTree>
    <p:extLst>
      <p:ext uri="{BB962C8B-B14F-4D97-AF65-F5344CB8AC3E}">
        <p14:creationId xmlns:p14="http://schemas.microsoft.com/office/powerpoint/2010/main" val="351669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12387"/>
            <a:ext cx="8824424" cy="1143000"/>
          </a:xfrm>
        </p:spPr>
        <p:txBody>
          <a:bodyPr/>
          <a:lstStyle/>
          <a:p>
            <a:r>
              <a:rPr lang="en-US" b="1" dirty="0" smtClean="0"/>
              <a:t>the kingdom of heaven in </a:t>
            </a:r>
            <a:r>
              <a:rPr lang="en-US" b="1" dirty="0" err="1" smtClean="0"/>
              <a:t>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31" y="907252"/>
            <a:ext cx="8626493" cy="5113602"/>
          </a:xfrm>
        </p:spPr>
        <p:txBody>
          <a:bodyPr>
            <a:noAutofit/>
          </a:bodyPr>
          <a:lstStyle/>
          <a:p>
            <a:r>
              <a:rPr lang="en-US" sz="2000" b="1" dirty="0"/>
              <a:t>Matthew 13:</a:t>
            </a:r>
            <a:r>
              <a:rPr lang="en-US" sz="2000" b="1" dirty="0" smtClean="0"/>
              <a:t>4- “</a:t>
            </a:r>
            <a:r>
              <a:rPr lang="en-US" sz="2000" b="1" dirty="0"/>
              <a:t>Again, </a:t>
            </a:r>
            <a:r>
              <a:rPr lang="en-US" sz="2000" b="1" i="1" u="sng" dirty="0">
                <a:solidFill>
                  <a:srgbClr val="FFFF00"/>
                </a:solidFill>
              </a:rPr>
              <a:t>the kingdom of heaven </a:t>
            </a:r>
            <a:r>
              <a:rPr lang="en-US" sz="2000" b="1" dirty="0"/>
              <a:t>is like a merchant seeking beautiful pearls</a:t>
            </a:r>
            <a:r>
              <a:rPr lang="en-US" sz="2000" b="1" dirty="0" smtClean="0"/>
              <a:t>,</a:t>
            </a:r>
          </a:p>
          <a:p>
            <a:r>
              <a:rPr lang="en-US" sz="2000" b="1" dirty="0"/>
              <a:t>Matthew 16:</a:t>
            </a:r>
            <a:r>
              <a:rPr lang="en-US" sz="2000" b="1" dirty="0" smtClean="0"/>
              <a:t>19 - And </a:t>
            </a:r>
            <a:r>
              <a:rPr lang="en-US" sz="2000" b="1" dirty="0"/>
              <a:t>I will give you the keys of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heaven</a:t>
            </a:r>
            <a:r>
              <a:rPr lang="en-US" sz="2000" b="1" dirty="0"/>
              <a:t>, and whatever you bind on earth will be bound in heaven, and whatever you loose on earth will be loosed in heaven.</a:t>
            </a:r>
            <a:r>
              <a:rPr lang="en-US" sz="2000" b="1" dirty="0" smtClean="0"/>
              <a:t>”</a:t>
            </a:r>
          </a:p>
          <a:p>
            <a:r>
              <a:rPr lang="en-US" sz="2000" b="1" dirty="0"/>
              <a:t>Matthew 18:</a:t>
            </a:r>
            <a:r>
              <a:rPr lang="en-US" sz="2000" b="1" dirty="0" smtClean="0"/>
              <a:t>3 - and </a:t>
            </a:r>
            <a:r>
              <a:rPr lang="en-US" sz="2000" b="1" dirty="0"/>
              <a:t>said, “Assuredly, I say to you, unless you are converted and become as little children, you will by no means enter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</a:t>
            </a:r>
            <a:r>
              <a:rPr lang="en-US" sz="2000" b="1" i="1" u="sng" dirty="0" smtClean="0">
                <a:solidFill>
                  <a:srgbClr val="FFFF00"/>
                </a:solidFill>
              </a:rPr>
              <a:t>heaven</a:t>
            </a:r>
          </a:p>
          <a:p>
            <a:r>
              <a:rPr lang="en-US" sz="2000" b="1" dirty="0"/>
              <a:t>Matthew 22:</a:t>
            </a:r>
            <a:r>
              <a:rPr lang="en-US" sz="2000" b="1" dirty="0" smtClean="0"/>
              <a:t>2 - “</a:t>
            </a:r>
            <a:r>
              <a:rPr lang="en-US" sz="2000" b="1" dirty="0"/>
              <a:t>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heaven </a:t>
            </a:r>
            <a:r>
              <a:rPr lang="en-US" sz="2000" b="1" dirty="0"/>
              <a:t>is like a certain king who arranged a marriage for his </a:t>
            </a:r>
            <a:r>
              <a:rPr lang="en-US" sz="2000" b="1" dirty="0" smtClean="0"/>
              <a:t>son</a:t>
            </a:r>
          </a:p>
          <a:p>
            <a:r>
              <a:rPr lang="en-US" sz="2000" b="1" dirty="0"/>
              <a:t>Matthew 23:</a:t>
            </a:r>
            <a:r>
              <a:rPr lang="en-US" sz="2000" b="1" dirty="0" smtClean="0"/>
              <a:t>13 - “</a:t>
            </a:r>
            <a:r>
              <a:rPr lang="en-US" sz="2000" b="1" dirty="0"/>
              <a:t>But woe to you, scribes and Pharisees, hypocrites! For you shut up the </a:t>
            </a:r>
            <a:r>
              <a:rPr lang="en-US" sz="2000" b="1" i="1" u="sng" dirty="0">
                <a:solidFill>
                  <a:srgbClr val="FFFF00"/>
                </a:solidFill>
              </a:rPr>
              <a:t>kingdom of heaven </a:t>
            </a:r>
            <a:r>
              <a:rPr lang="en-US" sz="2000" b="1" dirty="0"/>
              <a:t>against men; for you neither go in yourselves, nor do you allow those who are entering to go in.</a:t>
            </a:r>
          </a:p>
        </p:txBody>
      </p:sp>
    </p:spTree>
    <p:extLst>
      <p:ext uri="{BB962C8B-B14F-4D97-AF65-F5344CB8AC3E}">
        <p14:creationId xmlns:p14="http://schemas.microsoft.com/office/powerpoint/2010/main" val="165201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0" y="274638"/>
            <a:ext cx="8418940" cy="1143000"/>
          </a:xfrm>
        </p:spPr>
        <p:txBody>
          <a:bodyPr/>
          <a:lstStyle/>
          <a:p>
            <a:r>
              <a:rPr lang="en-US" b="1" dirty="0" smtClean="0"/>
              <a:t>The kingdom heaven is at hand – Mt. 4:17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would this message mean to the people Jesus’ is preaching to?</a:t>
            </a:r>
          </a:p>
          <a:p>
            <a:r>
              <a:rPr lang="en-US" sz="2400" dirty="0" smtClean="0"/>
              <a:t>Remember the ‘Big Picture’ of the Bible</a:t>
            </a:r>
          </a:p>
          <a:p>
            <a:r>
              <a:rPr lang="en-US" sz="2400" dirty="0" smtClean="0"/>
              <a:t>“Everything that is in the Bible finds its origin or points back to the first two or three pages of the book of Genesis”</a:t>
            </a:r>
          </a:p>
          <a:p>
            <a:pPr lvl="1"/>
            <a:r>
              <a:rPr lang="en-US" sz="2400" dirty="0" smtClean="0"/>
              <a:t>Matt.19 – “in the beginning”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000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25" y="274639"/>
            <a:ext cx="8544022" cy="616118"/>
          </a:xfrm>
        </p:spPr>
        <p:txBody>
          <a:bodyPr/>
          <a:lstStyle/>
          <a:p>
            <a:r>
              <a:rPr lang="en-US" b="1" dirty="0" smtClean="0"/>
              <a:t>Reign and rule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4425" y="1187675"/>
            <a:ext cx="8544022" cy="47671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Story of Creation – Gen. 1:27-28</a:t>
            </a:r>
          </a:p>
          <a:p>
            <a:pPr lvl="1"/>
            <a:r>
              <a:rPr lang="en-US" sz="2400" dirty="0"/>
              <a:t>Then God said, “Let Us make man in Our image, according to Our likeness; let them have </a:t>
            </a:r>
            <a:r>
              <a:rPr lang="en-US" sz="2400" b="1" i="1" dirty="0">
                <a:solidFill>
                  <a:srgbClr val="FFFF00"/>
                </a:solidFill>
              </a:rPr>
              <a:t>dominion</a:t>
            </a:r>
            <a:r>
              <a:rPr lang="en-US" sz="2400" dirty="0"/>
              <a:t> over the fish of the sea, over the birds of the air, and over the cattle, over [g]all the earth and over every creeping thing that creeps on the earth.” 27 So God created man in His own image; in the image of God He created him; male and female He created them. 28 Then God blessed them, and God said to them, “Be fruitful and multiply; fill the earth and subdue it; have </a:t>
            </a:r>
            <a:r>
              <a:rPr lang="en-US" sz="2400" b="1" i="1" u="sng" dirty="0">
                <a:solidFill>
                  <a:srgbClr val="FFFF00"/>
                </a:solidFill>
              </a:rPr>
              <a:t>dominion</a:t>
            </a:r>
            <a:r>
              <a:rPr lang="en-US" sz="2400" dirty="0"/>
              <a:t> over the fish of the sea, over the birds of the air, and over every living thing that </a:t>
            </a:r>
            <a:r>
              <a:rPr lang="en-US" sz="2400" dirty="0" smtClean="0"/>
              <a:t>moves </a:t>
            </a:r>
            <a:r>
              <a:rPr lang="en-US" sz="2400" dirty="0"/>
              <a:t>on the earth.”</a:t>
            </a:r>
          </a:p>
        </p:txBody>
      </p:sp>
    </p:spTree>
    <p:extLst>
      <p:ext uri="{BB962C8B-B14F-4D97-AF65-F5344CB8AC3E}">
        <p14:creationId xmlns:p14="http://schemas.microsoft.com/office/powerpoint/2010/main" val="150187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862"/>
            <a:ext cx="8385952" cy="1143000"/>
          </a:xfrm>
        </p:spPr>
        <p:txBody>
          <a:bodyPr/>
          <a:lstStyle/>
          <a:p>
            <a:r>
              <a:rPr lang="en-US" b="1" dirty="0" smtClean="0"/>
              <a:t>Reign and rule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565" y="846138"/>
            <a:ext cx="8534400" cy="50922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God created man to ‘rule’ with Him over creation in a sinless and paradise environment.</a:t>
            </a:r>
          </a:p>
          <a:p>
            <a:r>
              <a:rPr lang="en-US" sz="2800" dirty="0" smtClean="0"/>
              <a:t>Man rebelled against God’s plan and tried to ‘usurp’ this kingdom and set up ‘kingdom’s of this world’.</a:t>
            </a:r>
          </a:p>
          <a:p>
            <a:r>
              <a:rPr lang="en-US" sz="2800" dirty="0" smtClean="0"/>
              <a:t>God will rescue a remnant of Abraham’s people out of Egypt and they will become a great kingdom. They too will rebel against God and pervert this kingdom.</a:t>
            </a:r>
          </a:p>
          <a:p>
            <a:r>
              <a:rPr lang="en-US" sz="2800" dirty="0" smtClean="0"/>
              <a:t>The OT prophets promised that God will bring forth a new king who will restore what has been lost.</a:t>
            </a:r>
          </a:p>
          <a:p>
            <a:r>
              <a:rPr lang="en-US" sz="2800" dirty="0" smtClean="0"/>
              <a:t>Jesus has announced – “That Kingdom is at hand”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151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534400" cy="874261"/>
          </a:xfrm>
        </p:spPr>
        <p:txBody>
          <a:bodyPr/>
          <a:lstStyle/>
          <a:p>
            <a:r>
              <a:rPr lang="en-US" b="1" dirty="0" smtClean="0"/>
              <a:t>Sermon on the mount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2874" y="1088839"/>
            <a:ext cx="8478044" cy="47175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Setting – Great multitudes followed Him</a:t>
            </a:r>
          </a:p>
          <a:p>
            <a:pPr lvl="1"/>
            <a:r>
              <a:rPr lang="en-US" sz="2400" dirty="0" smtClean="0"/>
              <a:t>Fishermen</a:t>
            </a:r>
          </a:p>
          <a:p>
            <a:pPr lvl="1"/>
            <a:r>
              <a:rPr lang="en-US" sz="2400" dirty="0" smtClean="0"/>
              <a:t>Poor </a:t>
            </a:r>
          </a:p>
          <a:p>
            <a:pPr lvl="1"/>
            <a:r>
              <a:rPr lang="en-US" sz="2400" dirty="0" smtClean="0"/>
              <a:t>Sick people</a:t>
            </a:r>
          </a:p>
          <a:p>
            <a:pPr lvl="1"/>
            <a:r>
              <a:rPr lang="en-US" sz="2400" dirty="0" smtClean="0"/>
              <a:t>Demon possessed</a:t>
            </a:r>
          </a:p>
          <a:p>
            <a:pPr lvl="1"/>
            <a:r>
              <a:rPr lang="en-US" sz="2400" dirty="0" smtClean="0"/>
              <a:t>Paralytics</a:t>
            </a:r>
          </a:p>
          <a:p>
            <a:pPr lvl="1"/>
            <a:r>
              <a:rPr lang="en-US" sz="2400" dirty="0" smtClean="0"/>
              <a:t>Epileptics</a:t>
            </a:r>
          </a:p>
          <a:p>
            <a:r>
              <a:rPr lang="en-US" sz="2400" dirty="0" smtClean="0"/>
              <a:t>He invites these people who seem to be nobodies and nothings to citizens of His Kingdom.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57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594</TotalTime>
  <Words>1146</Words>
  <Application>Microsoft Macintosh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Horizon</vt:lpstr>
      <vt:lpstr>Sermon on the mount</vt:lpstr>
      <vt:lpstr>the Kingdom of heaven</vt:lpstr>
      <vt:lpstr>the Kingdom of Heaven in matthew</vt:lpstr>
      <vt:lpstr>The kingdom of heaven in matthew</vt:lpstr>
      <vt:lpstr>the kingdom of heaven in matthew</vt:lpstr>
      <vt:lpstr>The kingdom heaven is at hand – Mt. 4:17</vt:lpstr>
      <vt:lpstr>Reign and rule of God</vt:lpstr>
      <vt:lpstr>Reign and rule of God</vt:lpstr>
      <vt:lpstr>Sermon on the mount</vt:lpstr>
      <vt:lpstr>Tim noble and sue webster – shadow art</vt:lpstr>
      <vt:lpstr>Things change when you add the light</vt:lpstr>
      <vt:lpstr>Sermon on the Mount – The Beattitudes</vt:lpstr>
      <vt:lpstr>the beattitudes – Matt. 5:1-10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on the mount</dc:title>
  <dc:creator>Kimberly Harbin</dc:creator>
  <cp:lastModifiedBy>Kimberly Harbin</cp:lastModifiedBy>
  <cp:revision>10</cp:revision>
  <dcterms:created xsi:type="dcterms:W3CDTF">2022-09-11T03:42:47Z</dcterms:created>
  <dcterms:modified xsi:type="dcterms:W3CDTF">2022-09-11T13:37:43Z</dcterms:modified>
</cp:coreProperties>
</file>