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9"/>
  </p:notesMasterIdLst>
  <p:sldIdLst>
    <p:sldId id="256" r:id="rId2"/>
    <p:sldId id="257" r:id="rId3"/>
    <p:sldId id="258" r:id="rId4"/>
    <p:sldId id="262" r:id="rId5"/>
    <p:sldId id="261" r:id="rId6"/>
    <p:sldId id="263" r:id="rId7"/>
    <p:sldId id="264" r:id="rId8"/>
    <p:sldId id="265" r:id="rId9"/>
    <p:sldId id="260" r:id="rId10"/>
    <p:sldId id="266" r:id="rId11"/>
    <p:sldId id="267" r:id="rId12"/>
    <p:sldId id="268" r:id="rId13"/>
    <p:sldId id="269" r:id="rId14"/>
    <p:sldId id="271" r:id="rId15"/>
    <p:sldId id="270" r:id="rId16"/>
    <p:sldId id="272" r:id="rId17"/>
    <p:sldId id="273" r:id="rId18"/>
    <p:sldId id="274" r:id="rId19"/>
    <p:sldId id="275" r:id="rId20"/>
    <p:sldId id="276" r:id="rId21"/>
    <p:sldId id="277" r:id="rId22"/>
    <p:sldId id="279" r:id="rId23"/>
    <p:sldId id="280" r:id="rId24"/>
    <p:sldId id="278" r:id="rId25"/>
    <p:sldId id="282" r:id="rId26"/>
    <p:sldId id="281" r:id="rId27"/>
    <p:sldId id="283"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9"/>
    <p:restoredTop sz="95859"/>
  </p:normalViewPr>
  <p:slideViewPr>
    <p:cSldViewPr snapToGrid="0" snapToObjects="1">
      <p:cViewPr varScale="1">
        <p:scale>
          <a:sx n="90" d="100"/>
          <a:sy n="90" d="100"/>
        </p:scale>
        <p:origin x="208" y="6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0C422A-33DD-0C46-A0AD-37C06738A5EE}" type="datetimeFigureOut">
              <a:rPr lang="en-US" smtClean="0"/>
              <a:t>7/27/22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58D8C2-84F6-E14E-A8B9-749048183D34}" type="slidenum">
              <a:rPr lang="en-US" smtClean="0"/>
              <a:t>‹#›</a:t>
            </a:fld>
            <a:endParaRPr lang="en-US"/>
          </a:p>
        </p:txBody>
      </p:sp>
    </p:spTree>
    <p:extLst>
      <p:ext uri="{BB962C8B-B14F-4D97-AF65-F5344CB8AC3E}">
        <p14:creationId xmlns:p14="http://schemas.microsoft.com/office/powerpoint/2010/main" val="2669487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is a sanctuary?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its original meaning, it means a sacred place.  Some use it as a haven---like a bird sanctuary—a place of safety.  In medieval times, fugitives would enter a church and claim SANCTUARY-- a safe place.  They were protected by the church. Many of our denominational friends call the auditorium the sanctuary---the designated, sacred place for worship.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song suggests that we can be sanctuaries. How is that?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Prior to the coming of Christ, the people of Israel believed that God resided in the temple in Jerusalem. This was the appropriate place where they could go to worship. When the temple fell, as it did on multiple occasions, the people were saddened, not only at the destruction of their temple, but also what they thought was the destruction of God who resided there. </a:t>
            </a:r>
            <a:endParaRPr lang="en-US" dirty="0">
              <a:effectLst/>
            </a:endParaRPr>
          </a:p>
          <a:p>
            <a:endParaRPr lang="en-US" dirty="0"/>
          </a:p>
          <a:p>
            <a:r>
              <a:rPr lang="en-US" dirty="0"/>
              <a:t>In 1 Corinthians 3, we will see a contrast from God dwelling in the temple to God dwelling within us. Let’s read. </a:t>
            </a:r>
          </a:p>
        </p:txBody>
      </p:sp>
      <p:sp>
        <p:nvSpPr>
          <p:cNvPr id="4" name="Slide Number Placeholder 3"/>
          <p:cNvSpPr>
            <a:spLocks noGrp="1"/>
          </p:cNvSpPr>
          <p:nvPr>
            <p:ph type="sldNum" sz="quarter" idx="5"/>
          </p:nvPr>
        </p:nvSpPr>
        <p:spPr/>
        <p:txBody>
          <a:bodyPr/>
          <a:lstStyle/>
          <a:p>
            <a:fld id="{C958D8C2-84F6-E14E-A8B9-749048183D34}" type="slidenum">
              <a:rPr lang="en-US" smtClean="0"/>
              <a:t>1</a:t>
            </a:fld>
            <a:endParaRPr lang="en-US"/>
          </a:p>
        </p:txBody>
      </p:sp>
    </p:spTree>
    <p:extLst>
      <p:ext uri="{BB962C8B-B14F-4D97-AF65-F5344CB8AC3E}">
        <p14:creationId xmlns:p14="http://schemas.microsoft.com/office/powerpoint/2010/main" val="14461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keeps us from being sanctuaries and temples for Christ? Is it lack of knowledge that this is what we are supposed to be? Or lack of discipline when it comes to living our lives as His temple?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can’t control many of the circumstances of our lives, but we can control how we respond to them. How we respond to difficulty is very important to our Father.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Lord Prepare Me to be a Sanctuary, Pure and Holy, TRIED AND TRUE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James 1:12</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958D8C2-84F6-E14E-A8B9-749048183D34}" type="slidenum">
              <a:rPr lang="en-US" smtClean="0"/>
              <a:t>10</a:t>
            </a:fld>
            <a:endParaRPr lang="en-US"/>
          </a:p>
        </p:txBody>
      </p:sp>
    </p:spTree>
    <p:extLst>
      <p:ext uri="{BB962C8B-B14F-4D97-AF65-F5344CB8AC3E}">
        <p14:creationId xmlns:p14="http://schemas.microsoft.com/office/powerpoint/2010/main" val="39713018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Think about how Joseph faced trials.  Was he one that endured? His trials, like ours, helps develop our faith and makes us stronger.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958D8C2-84F6-E14E-A8B9-749048183D34}" type="slidenum">
              <a:rPr lang="en-US" smtClean="0"/>
              <a:t>11</a:t>
            </a:fld>
            <a:endParaRPr lang="en-US"/>
          </a:p>
        </p:txBody>
      </p:sp>
    </p:spTree>
    <p:extLst>
      <p:ext uri="{BB962C8B-B14F-4D97-AF65-F5344CB8AC3E}">
        <p14:creationId xmlns:p14="http://schemas.microsoft.com/office/powerpoint/2010/main" val="3082677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How did Joseph feel about this??  Genesis 40:14</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 sure didn’t enjoy them!  Someone has said that “A trial isn’t a trial unless it makes you want to quit.”  Ever felt like quitting?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God sometimes uses our trials to determine the genuineness of our faith.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Remember what Job said in Job 13:15 “Though he slay me, yet will I trust in Him….”</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958D8C2-84F6-E14E-A8B9-749048183D34}" type="slidenum">
              <a:rPr lang="en-US" smtClean="0"/>
              <a:t>12</a:t>
            </a:fld>
            <a:endParaRPr lang="en-US"/>
          </a:p>
        </p:txBody>
      </p:sp>
    </p:spTree>
    <p:extLst>
      <p:ext uri="{BB962C8B-B14F-4D97-AF65-F5344CB8AC3E}">
        <p14:creationId xmlns:p14="http://schemas.microsoft.com/office/powerpoint/2010/main" val="4083802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Sometimes when we go through trials or difficult circumstances, we have 3 options: </a:t>
            </a:r>
          </a:p>
          <a:p>
            <a:pPr marL="228600" indent="-228600">
              <a:buAutoNum type="arabicPeriod"/>
            </a:pPr>
            <a:r>
              <a:rPr lang="en-US" sz="1200" kern="1200" dirty="0">
                <a:solidFill>
                  <a:schemeClr val="tx1"/>
                </a:solidFill>
                <a:effectLst/>
                <a:latin typeface="+mn-lt"/>
                <a:ea typeface="+mn-ea"/>
                <a:cs typeface="+mn-cs"/>
              </a:rPr>
              <a:t>Prisoner of Self-Pity</a:t>
            </a:r>
          </a:p>
          <a:p>
            <a:pPr marL="228600" indent="-228600">
              <a:buAutoNum type="arabicPeriod"/>
            </a:pPr>
            <a:r>
              <a:rPr lang="en-US" sz="1200" kern="1200" dirty="0">
                <a:solidFill>
                  <a:schemeClr val="tx1"/>
                </a:solidFill>
                <a:effectLst/>
                <a:latin typeface="+mn-lt"/>
                <a:ea typeface="+mn-ea"/>
                <a:cs typeface="+mn-cs"/>
              </a:rPr>
              <a:t>Dungeon of Despair</a:t>
            </a:r>
          </a:p>
          <a:p>
            <a:pPr marL="228600" indent="-228600">
              <a:buAutoNum type="arabicPeriod"/>
            </a:pPr>
            <a:r>
              <a:rPr lang="en-US" sz="1200" kern="1200" dirty="0">
                <a:solidFill>
                  <a:schemeClr val="tx1"/>
                </a:solidFill>
                <a:effectLst/>
                <a:latin typeface="+mn-lt"/>
                <a:ea typeface="+mn-ea"/>
                <a:cs typeface="+mn-cs"/>
              </a:rPr>
              <a:t>Sanctuary for God’s Presence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958D8C2-84F6-E14E-A8B9-749048183D34}" type="slidenum">
              <a:rPr lang="en-US" smtClean="0"/>
              <a:t>13</a:t>
            </a:fld>
            <a:endParaRPr lang="en-US"/>
          </a:p>
        </p:txBody>
      </p:sp>
    </p:spTree>
    <p:extLst>
      <p:ext uri="{BB962C8B-B14F-4D97-AF65-F5344CB8AC3E}">
        <p14:creationId xmlns:p14="http://schemas.microsoft.com/office/powerpoint/2010/main" val="37070161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Regardless if you are in a pit, prison or a palace, God can still dwell there.  Can others see how well lit your sanctuary is? </a:t>
            </a:r>
          </a:p>
          <a:p>
            <a:endParaRPr lang="en-US" dirty="0"/>
          </a:p>
          <a:p>
            <a:r>
              <a:rPr lang="en-US" dirty="0"/>
              <a:t>Listen to the words of Isaiah: Isaiah 57:15</a:t>
            </a:r>
          </a:p>
          <a:p>
            <a:endParaRPr lang="en-US" dirty="0"/>
          </a:p>
          <a:p>
            <a:r>
              <a:rPr lang="en-US" sz="1200" b="0" i="0" kern="1200" dirty="0">
                <a:solidFill>
                  <a:schemeClr val="tx1"/>
                </a:solidFill>
                <a:effectLst/>
                <a:latin typeface="+mn-lt"/>
                <a:ea typeface="+mn-ea"/>
                <a:cs typeface="+mn-cs"/>
              </a:rPr>
              <a:t>The high and lofty one who lives in eternity,</a:t>
            </a:r>
            <a:br>
              <a:rPr lang="en-US" dirty="0"/>
            </a:br>
            <a:r>
              <a:rPr lang="en-US" sz="1200" b="0" i="0" kern="1200" dirty="0">
                <a:solidFill>
                  <a:schemeClr val="tx1"/>
                </a:solidFill>
                <a:effectLst/>
                <a:latin typeface="+mn-lt"/>
                <a:ea typeface="+mn-ea"/>
                <a:cs typeface="+mn-cs"/>
              </a:rPr>
              <a:t>    the Holy One, says this:</a:t>
            </a:r>
            <a:br>
              <a:rPr lang="en-US" dirty="0"/>
            </a:br>
            <a:r>
              <a:rPr lang="en-US" sz="1200" b="0" i="0" kern="1200" dirty="0">
                <a:solidFill>
                  <a:schemeClr val="tx1"/>
                </a:solidFill>
                <a:effectLst/>
                <a:latin typeface="+mn-lt"/>
                <a:ea typeface="+mn-ea"/>
                <a:cs typeface="+mn-cs"/>
              </a:rPr>
              <a:t>“I live in the high and holy place</a:t>
            </a:r>
            <a:br>
              <a:rPr lang="en-US" dirty="0"/>
            </a:br>
            <a:r>
              <a:rPr lang="en-US" sz="1200" b="0" i="0" kern="1200" dirty="0">
                <a:solidFill>
                  <a:schemeClr val="tx1"/>
                </a:solidFill>
                <a:effectLst/>
                <a:latin typeface="+mn-lt"/>
                <a:ea typeface="+mn-ea"/>
                <a:cs typeface="+mn-cs"/>
              </a:rPr>
              <a:t>    with those whose spirits are contrite and humble.</a:t>
            </a:r>
            <a:br>
              <a:rPr lang="en-US" dirty="0"/>
            </a:br>
            <a:r>
              <a:rPr lang="en-US" sz="1200" b="0" i="0" kern="1200" dirty="0">
                <a:solidFill>
                  <a:schemeClr val="tx1"/>
                </a:solidFill>
                <a:effectLst/>
                <a:latin typeface="+mn-lt"/>
                <a:ea typeface="+mn-ea"/>
                <a:cs typeface="+mn-cs"/>
              </a:rPr>
              <a:t>I restore the crushed spirit of the humble</a:t>
            </a:r>
            <a:br>
              <a:rPr lang="en-US" dirty="0"/>
            </a:br>
            <a:r>
              <a:rPr lang="en-US" sz="1200" b="0" i="0" kern="1200" dirty="0">
                <a:solidFill>
                  <a:schemeClr val="tx1"/>
                </a:solidFill>
                <a:effectLst/>
                <a:latin typeface="+mn-lt"/>
                <a:ea typeface="+mn-ea"/>
                <a:cs typeface="+mn-cs"/>
              </a:rPr>
              <a:t>    and revive the courage of those with repentant hearts.</a:t>
            </a:r>
            <a:endParaRPr lang="en-US" dirty="0"/>
          </a:p>
        </p:txBody>
      </p:sp>
      <p:sp>
        <p:nvSpPr>
          <p:cNvPr id="4" name="Slide Number Placeholder 3"/>
          <p:cNvSpPr>
            <a:spLocks noGrp="1"/>
          </p:cNvSpPr>
          <p:nvPr>
            <p:ph type="sldNum" sz="quarter" idx="5"/>
          </p:nvPr>
        </p:nvSpPr>
        <p:spPr/>
        <p:txBody>
          <a:bodyPr/>
          <a:lstStyle/>
          <a:p>
            <a:fld id="{C958D8C2-84F6-E14E-A8B9-749048183D34}" type="slidenum">
              <a:rPr lang="en-US" smtClean="0"/>
              <a:t>14</a:t>
            </a:fld>
            <a:endParaRPr lang="en-US"/>
          </a:p>
        </p:txBody>
      </p:sp>
    </p:spTree>
    <p:extLst>
      <p:ext uri="{BB962C8B-B14F-4D97-AF65-F5344CB8AC3E}">
        <p14:creationId xmlns:p14="http://schemas.microsoft.com/office/powerpoint/2010/main" val="17048123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we look at Joseph life and reflect on our own, are we a sanctuary for God’s purposes? </a:t>
            </a:r>
          </a:p>
        </p:txBody>
      </p:sp>
      <p:sp>
        <p:nvSpPr>
          <p:cNvPr id="4" name="Slide Number Placeholder 3"/>
          <p:cNvSpPr>
            <a:spLocks noGrp="1"/>
          </p:cNvSpPr>
          <p:nvPr>
            <p:ph type="sldNum" sz="quarter" idx="5"/>
          </p:nvPr>
        </p:nvSpPr>
        <p:spPr/>
        <p:txBody>
          <a:bodyPr/>
          <a:lstStyle/>
          <a:p>
            <a:fld id="{C958D8C2-84F6-E14E-A8B9-749048183D34}" type="slidenum">
              <a:rPr lang="en-US" smtClean="0"/>
              <a:t>15</a:t>
            </a:fld>
            <a:endParaRPr lang="en-US"/>
          </a:p>
        </p:txBody>
      </p:sp>
    </p:spTree>
    <p:extLst>
      <p:ext uri="{BB962C8B-B14F-4D97-AF65-F5344CB8AC3E}">
        <p14:creationId xmlns:p14="http://schemas.microsoft.com/office/powerpoint/2010/main" val="12455122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prison looked like a useless detour but it was actually the pathway to the palace.  God is very concerned about the details of our lives.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Matthew 10:29 Are not two sparrows sold for a farthing? And one of them shall not fall on the ground without your Father. 30 But the very hairs of your head are all numbered. 31 Fear ye not therefore, ye are of more value than many sparrows. </a:t>
            </a:r>
            <a:endParaRPr lang="en-US" dirty="0">
              <a:effectLst/>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958D8C2-84F6-E14E-A8B9-749048183D34}" type="slidenum">
              <a:rPr lang="en-US" smtClean="0"/>
              <a:t>16</a:t>
            </a:fld>
            <a:endParaRPr lang="en-US"/>
          </a:p>
        </p:txBody>
      </p:sp>
    </p:spTree>
    <p:extLst>
      <p:ext uri="{BB962C8B-B14F-4D97-AF65-F5344CB8AC3E}">
        <p14:creationId xmlns:p14="http://schemas.microsoft.com/office/powerpoint/2010/main" val="789307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Dreams were what initially got Joseph into trouble with his brothers.  He could have hated the thought of dreams, but instead Joseph understood his circumstances were a sanctuary of praise….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Genesis 50:20</a:t>
            </a:r>
          </a:p>
          <a:p>
            <a:r>
              <a:rPr lang="en-US" sz="1200" b="1" i="0" kern="1200" baseline="30000" dirty="0">
                <a:solidFill>
                  <a:schemeClr val="tx1"/>
                </a:solidFill>
                <a:effectLst/>
                <a:latin typeface="+mn-lt"/>
                <a:ea typeface="+mn-ea"/>
                <a:cs typeface="+mn-cs"/>
              </a:rPr>
              <a:t>20 </a:t>
            </a:r>
            <a:r>
              <a:rPr lang="en-US" sz="1200" b="0" i="0" kern="1200" dirty="0">
                <a:solidFill>
                  <a:schemeClr val="tx1"/>
                </a:solidFill>
                <a:effectLst/>
                <a:latin typeface="+mn-lt"/>
                <a:ea typeface="+mn-ea"/>
                <a:cs typeface="+mn-cs"/>
              </a:rPr>
              <a:t>But as for you, you meant evil against me; </a:t>
            </a:r>
            <a:r>
              <a:rPr lang="en-US" sz="1200" b="0" i="1" kern="1200" dirty="0">
                <a:solidFill>
                  <a:schemeClr val="tx1"/>
                </a:solidFill>
                <a:effectLst/>
                <a:latin typeface="+mn-lt"/>
                <a:ea typeface="+mn-ea"/>
                <a:cs typeface="+mn-cs"/>
              </a:rPr>
              <a:t>but</a:t>
            </a:r>
            <a:r>
              <a:rPr lang="en-US" sz="1200" b="0" i="0" kern="1200" dirty="0">
                <a:solidFill>
                  <a:schemeClr val="tx1"/>
                </a:solidFill>
                <a:effectLst/>
                <a:latin typeface="+mn-lt"/>
                <a:ea typeface="+mn-ea"/>
                <a:cs typeface="+mn-cs"/>
              </a:rPr>
              <a:t> God meant it for good, in order to bring it about as </a:t>
            </a:r>
            <a:r>
              <a:rPr lang="en-US" sz="1200" b="0" i="1" kern="1200" dirty="0">
                <a:solidFill>
                  <a:schemeClr val="tx1"/>
                </a:solidFill>
                <a:effectLst/>
                <a:latin typeface="+mn-lt"/>
                <a:ea typeface="+mn-ea"/>
                <a:cs typeface="+mn-cs"/>
              </a:rPr>
              <a:t>it is</a:t>
            </a:r>
            <a:r>
              <a:rPr lang="en-US" sz="1200" b="0" i="0" kern="1200" dirty="0">
                <a:solidFill>
                  <a:schemeClr val="tx1"/>
                </a:solidFill>
                <a:effectLst/>
                <a:latin typeface="+mn-lt"/>
                <a:ea typeface="+mn-ea"/>
                <a:cs typeface="+mn-cs"/>
              </a:rPr>
              <a:t> this day, to save many people alive.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 may never know or understand our circumstances but may we never take for granted that others are seeing how we react.  They will see just how much our sanctuary has been prepared!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958D8C2-84F6-E14E-A8B9-749048183D34}" type="slidenum">
              <a:rPr lang="en-US" smtClean="0"/>
              <a:t>17</a:t>
            </a:fld>
            <a:endParaRPr lang="en-US"/>
          </a:p>
        </p:txBody>
      </p:sp>
    </p:spTree>
    <p:extLst>
      <p:ext uri="{BB962C8B-B14F-4D97-AF65-F5344CB8AC3E}">
        <p14:creationId xmlns:p14="http://schemas.microsoft.com/office/powerpoint/2010/main" val="3497583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958D8C2-84F6-E14E-A8B9-749048183D34}" type="slidenum">
              <a:rPr lang="en-US" smtClean="0"/>
              <a:t>18</a:t>
            </a:fld>
            <a:endParaRPr lang="en-US"/>
          </a:p>
        </p:txBody>
      </p:sp>
    </p:spTree>
    <p:extLst>
      <p:ext uri="{BB962C8B-B14F-4D97-AF65-F5344CB8AC3E}">
        <p14:creationId xmlns:p14="http://schemas.microsoft.com/office/powerpoint/2010/main" val="27831421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958D8C2-84F6-E14E-A8B9-749048183D34}" type="slidenum">
              <a:rPr lang="en-US" smtClean="0"/>
              <a:t>19</a:t>
            </a:fld>
            <a:endParaRPr lang="en-US"/>
          </a:p>
        </p:txBody>
      </p:sp>
    </p:spTree>
    <p:extLst>
      <p:ext uri="{BB962C8B-B14F-4D97-AF65-F5344CB8AC3E}">
        <p14:creationId xmlns:p14="http://schemas.microsoft.com/office/powerpoint/2010/main" val="2071610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58D8C2-84F6-E14E-A8B9-749048183D34}" type="slidenum">
              <a:rPr lang="en-US" smtClean="0"/>
              <a:t>2</a:t>
            </a:fld>
            <a:endParaRPr lang="en-US"/>
          </a:p>
        </p:txBody>
      </p:sp>
    </p:spTree>
    <p:extLst>
      <p:ext uri="{BB962C8B-B14F-4D97-AF65-F5344CB8AC3E}">
        <p14:creationId xmlns:p14="http://schemas.microsoft.com/office/powerpoint/2010/main" val="37070122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 that day, everything will be holy, all that exists will be the sanctuary of God. Angels and mankind will cry out in a glorious chorus of praise and worship to their creator and king: Holy, holy, holy is the Lord God Almighty! </a:t>
            </a:r>
          </a:p>
          <a:p>
            <a:endParaRPr lang="en-US" dirty="0">
              <a:effectLst/>
            </a:endParaRPr>
          </a:p>
          <a:p>
            <a:r>
              <a:rPr lang="en-US" sz="1200" kern="1200" dirty="0">
                <a:solidFill>
                  <a:schemeClr val="tx1"/>
                </a:solidFill>
                <a:effectLst/>
                <a:latin typeface="+mn-lt"/>
                <a:ea typeface="+mn-ea"/>
                <a:cs typeface="+mn-cs"/>
              </a:rPr>
              <a:t>Until that day, however, Christians are the spiritual house which is being built. We are the sanctuary of God on earth. Let us all sing of that day when we will be with God and our faith will be sight: </a:t>
            </a:r>
            <a:endParaRPr lang="en-US" dirty="0">
              <a:effectLst/>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958D8C2-84F6-E14E-A8B9-749048183D34}" type="slidenum">
              <a:rPr lang="en-US" smtClean="0"/>
              <a:t>20</a:t>
            </a:fld>
            <a:endParaRPr lang="en-US"/>
          </a:p>
        </p:txBody>
      </p:sp>
    </p:spTree>
    <p:extLst>
      <p:ext uri="{BB962C8B-B14F-4D97-AF65-F5344CB8AC3E}">
        <p14:creationId xmlns:p14="http://schemas.microsoft.com/office/powerpoint/2010/main" val="1351548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58D8C2-84F6-E14E-A8B9-749048183D34}" type="slidenum">
              <a:rPr lang="en-US" smtClean="0"/>
              <a:t>3</a:t>
            </a:fld>
            <a:endParaRPr lang="en-US"/>
          </a:p>
        </p:txBody>
      </p:sp>
    </p:spTree>
    <p:extLst>
      <p:ext uri="{BB962C8B-B14F-4D97-AF65-F5344CB8AC3E}">
        <p14:creationId xmlns:p14="http://schemas.microsoft.com/office/powerpoint/2010/main" val="1836957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58D8C2-84F6-E14E-A8B9-749048183D34}" type="slidenum">
              <a:rPr lang="en-US" smtClean="0"/>
              <a:t>4</a:t>
            </a:fld>
            <a:endParaRPr lang="en-US"/>
          </a:p>
        </p:txBody>
      </p:sp>
    </p:spTree>
    <p:extLst>
      <p:ext uri="{BB962C8B-B14F-4D97-AF65-F5344CB8AC3E}">
        <p14:creationId xmlns:p14="http://schemas.microsoft.com/office/powerpoint/2010/main" val="3408970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 humbling yet serious thought that we are the temple of God! Listen again to what Verses 16-17 said: </a:t>
            </a:r>
          </a:p>
          <a:p>
            <a:endParaRPr lang="en-US" dirty="0"/>
          </a:p>
          <a:p>
            <a:endParaRPr lang="en-US" dirty="0"/>
          </a:p>
        </p:txBody>
      </p:sp>
      <p:sp>
        <p:nvSpPr>
          <p:cNvPr id="4" name="Slide Number Placeholder 3"/>
          <p:cNvSpPr>
            <a:spLocks noGrp="1"/>
          </p:cNvSpPr>
          <p:nvPr>
            <p:ph type="sldNum" sz="quarter" idx="5"/>
          </p:nvPr>
        </p:nvSpPr>
        <p:spPr/>
        <p:txBody>
          <a:bodyPr/>
          <a:lstStyle/>
          <a:p>
            <a:fld id="{C958D8C2-84F6-E14E-A8B9-749048183D34}" type="slidenum">
              <a:rPr lang="en-US" smtClean="0"/>
              <a:t>5</a:t>
            </a:fld>
            <a:endParaRPr lang="en-US"/>
          </a:p>
        </p:txBody>
      </p:sp>
    </p:spTree>
    <p:extLst>
      <p:ext uri="{BB962C8B-B14F-4D97-AF65-F5344CB8AC3E}">
        <p14:creationId xmlns:p14="http://schemas.microsoft.com/office/powerpoint/2010/main" val="1832290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important it is for us to maintain a holy temple--one that is undefiled!  </a:t>
            </a:r>
          </a:p>
          <a:p>
            <a:endParaRPr lang="en-US" dirty="0"/>
          </a:p>
          <a:p>
            <a:r>
              <a:rPr lang="en-US" dirty="0"/>
              <a:t>Remember what the Scriptures says in </a:t>
            </a:r>
            <a:r>
              <a:rPr lang="en-US" b="1" dirty="0"/>
              <a:t>1 Peter 2:9-10 </a:t>
            </a:r>
          </a:p>
          <a:p>
            <a:endParaRPr lang="en-US" sz="1200" b="1" i="0" kern="1200" baseline="30000" dirty="0">
              <a:solidFill>
                <a:schemeClr val="tx1"/>
              </a:solidFill>
              <a:effectLst/>
              <a:latin typeface="+mn-lt"/>
              <a:ea typeface="+mn-ea"/>
              <a:cs typeface="+mn-cs"/>
            </a:endParaRPr>
          </a:p>
          <a:p>
            <a:r>
              <a:rPr lang="en-US" sz="1200" b="1" i="0" kern="1200" baseline="30000" dirty="0">
                <a:solidFill>
                  <a:schemeClr val="tx1"/>
                </a:solidFill>
                <a:effectLst/>
                <a:latin typeface="+mn-lt"/>
                <a:ea typeface="+mn-ea"/>
                <a:cs typeface="+mn-cs"/>
              </a:rPr>
              <a:t>9 </a:t>
            </a:r>
            <a:r>
              <a:rPr lang="en-US" sz="1200" b="1" i="0" kern="1200" dirty="0">
                <a:solidFill>
                  <a:schemeClr val="tx1"/>
                </a:solidFill>
                <a:effectLst/>
                <a:latin typeface="+mn-lt"/>
                <a:ea typeface="+mn-ea"/>
                <a:cs typeface="+mn-cs"/>
              </a:rPr>
              <a:t>But ye are a chosen generation, a royal priesthood, an holy nation, a peculiar people; that ye should shew forth the praises of him who hath called you out of darkness into his </a:t>
            </a:r>
            <a:r>
              <a:rPr lang="en-US" sz="1200" b="1" i="0" kern="1200" dirty="0" err="1">
                <a:solidFill>
                  <a:schemeClr val="tx1"/>
                </a:solidFill>
                <a:effectLst/>
                <a:latin typeface="+mn-lt"/>
                <a:ea typeface="+mn-ea"/>
                <a:cs typeface="+mn-cs"/>
              </a:rPr>
              <a:t>marvellous</a:t>
            </a:r>
            <a:r>
              <a:rPr lang="en-US" sz="1200" b="1" i="0" kern="1200" dirty="0">
                <a:solidFill>
                  <a:schemeClr val="tx1"/>
                </a:solidFill>
                <a:effectLst/>
                <a:latin typeface="+mn-lt"/>
                <a:ea typeface="+mn-ea"/>
                <a:cs typeface="+mn-cs"/>
              </a:rPr>
              <a:t> light;</a:t>
            </a:r>
          </a:p>
          <a:p>
            <a:endParaRPr lang="en-US" sz="1200" b="1" i="0" kern="1200" baseline="30000" dirty="0">
              <a:solidFill>
                <a:schemeClr val="tx1"/>
              </a:solidFill>
              <a:effectLst/>
              <a:latin typeface="+mn-lt"/>
              <a:ea typeface="+mn-ea"/>
              <a:cs typeface="+mn-cs"/>
            </a:endParaRPr>
          </a:p>
          <a:p>
            <a:r>
              <a:rPr lang="en-US" sz="1200" b="1" i="0" kern="1200" baseline="30000" dirty="0">
                <a:solidFill>
                  <a:schemeClr val="tx1"/>
                </a:solidFill>
                <a:effectLst/>
                <a:latin typeface="+mn-lt"/>
                <a:ea typeface="+mn-ea"/>
                <a:cs typeface="+mn-cs"/>
              </a:rPr>
              <a:t>10 </a:t>
            </a:r>
            <a:r>
              <a:rPr lang="en-US" sz="1200" b="1" i="0" kern="1200" dirty="0">
                <a:solidFill>
                  <a:schemeClr val="tx1"/>
                </a:solidFill>
                <a:effectLst/>
                <a:latin typeface="+mn-lt"/>
                <a:ea typeface="+mn-ea"/>
                <a:cs typeface="+mn-cs"/>
              </a:rPr>
              <a:t>Which in time past were not a people, but are now the people of God: which had not obtained mercy, but now have obtained mercy.</a:t>
            </a:r>
          </a:p>
          <a:p>
            <a:endParaRPr lang="en-US" dirty="0"/>
          </a:p>
          <a:p>
            <a:r>
              <a:rPr lang="en-US" dirty="0"/>
              <a:t>Think about your temple.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Like any building, we have a foundation. We are the temple of God because God’s Spirit dwells in us. If God’s Spirit dwells in us, we have to carefully take care of our temple, our bodies, that house the Spirit. </a:t>
            </a:r>
            <a:endParaRPr lang="en-US" dirty="0"/>
          </a:p>
        </p:txBody>
      </p:sp>
      <p:sp>
        <p:nvSpPr>
          <p:cNvPr id="4" name="Slide Number Placeholder 3"/>
          <p:cNvSpPr>
            <a:spLocks noGrp="1"/>
          </p:cNvSpPr>
          <p:nvPr>
            <p:ph type="sldNum" sz="quarter" idx="5"/>
          </p:nvPr>
        </p:nvSpPr>
        <p:spPr/>
        <p:txBody>
          <a:bodyPr/>
          <a:lstStyle/>
          <a:p>
            <a:fld id="{C958D8C2-84F6-E14E-A8B9-749048183D34}" type="slidenum">
              <a:rPr lang="en-US" smtClean="0"/>
              <a:t>6</a:t>
            </a:fld>
            <a:endParaRPr lang="en-US"/>
          </a:p>
        </p:txBody>
      </p:sp>
    </p:spTree>
    <p:extLst>
      <p:ext uri="{BB962C8B-B14F-4D97-AF65-F5344CB8AC3E}">
        <p14:creationId xmlns:p14="http://schemas.microsoft.com/office/powerpoint/2010/main" val="285715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know that the foundation of a building, if it has cracks and is compromised, will not uphold the structure that has been built upon it. Therefore builders are very careful with how they lay a foundation. If they lay the foundation improperly, they will destroy it and start over again. They won’t build on top of something that won’t last. </a:t>
            </a:r>
          </a:p>
          <a:p>
            <a:endParaRPr lang="en-US" dirty="0">
              <a:effectLst/>
            </a:endParaRPr>
          </a:p>
          <a:p>
            <a:r>
              <a:rPr lang="en-US" sz="1200" b="1" kern="1200" dirty="0">
                <a:solidFill>
                  <a:schemeClr val="tx1"/>
                </a:solidFill>
                <a:effectLst/>
                <a:latin typeface="+mn-lt"/>
                <a:ea typeface="+mn-ea"/>
                <a:cs typeface="+mn-cs"/>
              </a:rPr>
              <a:t>In laying the foundation for our temple, we must be careful in the same way, to lay a foundation that is fundamentally solid and strong. We must have a strong foundation of faith, knowledge of faith, and dedication to doing the works of faith. </a:t>
            </a:r>
            <a:endParaRPr lang="en-US" b="1" dirty="0">
              <a:effectLst/>
            </a:endParaRPr>
          </a:p>
          <a:p>
            <a:endParaRPr lang="en-US" dirty="0"/>
          </a:p>
        </p:txBody>
      </p:sp>
      <p:sp>
        <p:nvSpPr>
          <p:cNvPr id="4" name="Slide Number Placeholder 3"/>
          <p:cNvSpPr>
            <a:spLocks noGrp="1"/>
          </p:cNvSpPr>
          <p:nvPr>
            <p:ph type="sldNum" sz="quarter" idx="5"/>
          </p:nvPr>
        </p:nvSpPr>
        <p:spPr/>
        <p:txBody>
          <a:bodyPr/>
          <a:lstStyle/>
          <a:p>
            <a:fld id="{C958D8C2-84F6-E14E-A8B9-749048183D34}" type="slidenum">
              <a:rPr lang="en-US" smtClean="0"/>
              <a:t>7</a:t>
            </a:fld>
            <a:endParaRPr lang="en-US"/>
          </a:p>
        </p:txBody>
      </p:sp>
    </p:spTree>
    <p:extLst>
      <p:ext uri="{BB962C8B-B14F-4D97-AF65-F5344CB8AC3E}">
        <p14:creationId xmlns:p14="http://schemas.microsoft.com/office/powerpoint/2010/main" val="215239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Thinking back to our song: Lord, Prepare Me to Be a Sanctuary.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Do you see yourself, your life, your body, as a sanctuary, as the song states, or as a temple, which Paul states? </a:t>
            </a:r>
          </a:p>
          <a:p>
            <a:endParaRPr lang="en-US" sz="1200" kern="1200" dirty="0">
              <a:solidFill>
                <a:schemeClr val="tx1"/>
              </a:solidFill>
              <a:effectLst/>
              <a:latin typeface="+mn-lt"/>
              <a:ea typeface="+mn-ea"/>
              <a:cs typeface="+mn-cs"/>
            </a:endParaRPr>
          </a:p>
          <a:p>
            <a:r>
              <a:rPr lang="en-US" dirty="0"/>
              <a:t>Is your temple pure and holy, tried and true? </a:t>
            </a:r>
          </a:p>
        </p:txBody>
      </p:sp>
      <p:sp>
        <p:nvSpPr>
          <p:cNvPr id="4" name="Slide Number Placeholder 3"/>
          <p:cNvSpPr>
            <a:spLocks noGrp="1"/>
          </p:cNvSpPr>
          <p:nvPr>
            <p:ph type="sldNum" sz="quarter" idx="5"/>
          </p:nvPr>
        </p:nvSpPr>
        <p:spPr/>
        <p:txBody>
          <a:bodyPr/>
          <a:lstStyle/>
          <a:p>
            <a:fld id="{C958D8C2-84F6-E14E-A8B9-749048183D34}" type="slidenum">
              <a:rPr lang="en-US" smtClean="0"/>
              <a:t>8</a:t>
            </a:fld>
            <a:endParaRPr lang="en-US"/>
          </a:p>
        </p:txBody>
      </p:sp>
    </p:spTree>
    <p:extLst>
      <p:ext uri="{BB962C8B-B14F-4D97-AF65-F5344CB8AC3E}">
        <p14:creationId xmlns:p14="http://schemas.microsoft.com/office/powerpoint/2010/main" val="4280966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must see ourselves like living temples of God—We are a sanctuary- a safe place- a place that is sacred—our hearts – are they pure and holy?  Keeping that thought listen to what Jesus said to the Woman at the Well.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John 4:21-24, Jesus said….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Would true worship happen in our temple?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not, why not? </a:t>
            </a:r>
          </a:p>
          <a:p>
            <a:endParaRPr lang="en-US" dirty="0"/>
          </a:p>
        </p:txBody>
      </p:sp>
      <p:sp>
        <p:nvSpPr>
          <p:cNvPr id="4" name="Slide Number Placeholder 3"/>
          <p:cNvSpPr>
            <a:spLocks noGrp="1"/>
          </p:cNvSpPr>
          <p:nvPr>
            <p:ph type="sldNum" sz="quarter" idx="5"/>
          </p:nvPr>
        </p:nvSpPr>
        <p:spPr/>
        <p:txBody>
          <a:bodyPr/>
          <a:lstStyle/>
          <a:p>
            <a:fld id="{C958D8C2-84F6-E14E-A8B9-749048183D34}" type="slidenum">
              <a:rPr lang="en-US" smtClean="0"/>
              <a:t>9</a:t>
            </a:fld>
            <a:endParaRPr lang="en-US"/>
          </a:p>
        </p:txBody>
      </p:sp>
    </p:spTree>
    <p:extLst>
      <p:ext uri="{BB962C8B-B14F-4D97-AF65-F5344CB8AC3E}">
        <p14:creationId xmlns:p14="http://schemas.microsoft.com/office/powerpoint/2010/main" val="3136193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1BB249B-0A98-CA42-82B7-B5CFED1B332A}" type="datetimeFigureOut">
              <a:rPr lang="en-US" smtClean="0"/>
              <a:t>7/27/22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230C7E-95AC-1241-B4B3-6058E5536266}" type="slidenum">
              <a:rPr lang="en-US" smtClean="0"/>
              <a:t>‹#›</a:t>
            </a:fld>
            <a:endParaRPr lang="en-US"/>
          </a:p>
        </p:txBody>
      </p:sp>
    </p:spTree>
    <p:extLst>
      <p:ext uri="{BB962C8B-B14F-4D97-AF65-F5344CB8AC3E}">
        <p14:creationId xmlns:p14="http://schemas.microsoft.com/office/powerpoint/2010/main" val="892243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BB249B-0A98-CA42-82B7-B5CFED1B332A}" type="datetimeFigureOut">
              <a:rPr lang="en-US" smtClean="0"/>
              <a:t>7/27/22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230C7E-95AC-1241-B4B3-6058E5536266}" type="slidenum">
              <a:rPr lang="en-US" smtClean="0"/>
              <a:t>‹#›</a:t>
            </a:fld>
            <a:endParaRPr lang="en-US"/>
          </a:p>
        </p:txBody>
      </p:sp>
    </p:spTree>
    <p:extLst>
      <p:ext uri="{BB962C8B-B14F-4D97-AF65-F5344CB8AC3E}">
        <p14:creationId xmlns:p14="http://schemas.microsoft.com/office/powerpoint/2010/main" val="2044558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BB249B-0A98-CA42-82B7-B5CFED1B332A}" type="datetimeFigureOut">
              <a:rPr lang="en-US" smtClean="0"/>
              <a:t>7/27/22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230C7E-95AC-1241-B4B3-6058E5536266}" type="slidenum">
              <a:rPr lang="en-US" smtClean="0"/>
              <a:t>‹#›</a:t>
            </a:fld>
            <a:endParaRPr lang="en-US"/>
          </a:p>
        </p:txBody>
      </p:sp>
    </p:spTree>
    <p:extLst>
      <p:ext uri="{BB962C8B-B14F-4D97-AF65-F5344CB8AC3E}">
        <p14:creationId xmlns:p14="http://schemas.microsoft.com/office/powerpoint/2010/main" val="656326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BB249B-0A98-CA42-82B7-B5CFED1B332A}" type="datetimeFigureOut">
              <a:rPr lang="en-US" smtClean="0"/>
              <a:t>7/27/22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230C7E-95AC-1241-B4B3-6058E5536266}" type="slidenum">
              <a:rPr lang="en-US" smtClean="0"/>
              <a:t>‹#›</a:t>
            </a:fld>
            <a:endParaRPr lang="en-US"/>
          </a:p>
        </p:txBody>
      </p:sp>
    </p:spTree>
    <p:extLst>
      <p:ext uri="{BB962C8B-B14F-4D97-AF65-F5344CB8AC3E}">
        <p14:creationId xmlns:p14="http://schemas.microsoft.com/office/powerpoint/2010/main" val="4122570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1BB249B-0A98-CA42-82B7-B5CFED1B332A}" type="datetimeFigureOut">
              <a:rPr lang="en-US" smtClean="0"/>
              <a:t>7/27/22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230C7E-95AC-1241-B4B3-6058E5536266}" type="slidenum">
              <a:rPr lang="en-US" smtClean="0"/>
              <a:t>‹#›</a:t>
            </a:fld>
            <a:endParaRPr lang="en-US"/>
          </a:p>
        </p:txBody>
      </p:sp>
    </p:spTree>
    <p:extLst>
      <p:ext uri="{BB962C8B-B14F-4D97-AF65-F5344CB8AC3E}">
        <p14:creationId xmlns:p14="http://schemas.microsoft.com/office/powerpoint/2010/main" val="1651271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1BB249B-0A98-CA42-82B7-B5CFED1B332A}" type="datetimeFigureOut">
              <a:rPr lang="en-US" smtClean="0"/>
              <a:t>7/27/22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230C7E-95AC-1241-B4B3-6058E5536266}" type="slidenum">
              <a:rPr lang="en-US" smtClean="0"/>
              <a:t>‹#›</a:t>
            </a:fld>
            <a:endParaRPr lang="en-US"/>
          </a:p>
        </p:txBody>
      </p:sp>
    </p:spTree>
    <p:extLst>
      <p:ext uri="{BB962C8B-B14F-4D97-AF65-F5344CB8AC3E}">
        <p14:creationId xmlns:p14="http://schemas.microsoft.com/office/powerpoint/2010/main" val="280207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1BB249B-0A98-CA42-82B7-B5CFED1B332A}" type="datetimeFigureOut">
              <a:rPr lang="en-US" smtClean="0"/>
              <a:t>7/27/22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230C7E-95AC-1241-B4B3-6058E5536266}" type="slidenum">
              <a:rPr lang="en-US" smtClean="0"/>
              <a:t>‹#›</a:t>
            </a:fld>
            <a:endParaRPr lang="en-US"/>
          </a:p>
        </p:txBody>
      </p:sp>
    </p:spTree>
    <p:extLst>
      <p:ext uri="{BB962C8B-B14F-4D97-AF65-F5344CB8AC3E}">
        <p14:creationId xmlns:p14="http://schemas.microsoft.com/office/powerpoint/2010/main" val="4288826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1BB249B-0A98-CA42-82B7-B5CFED1B332A}" type="datetimeFigureOut">
              <a:rPr lang="en-US" smtClean="0"/>
              <a:t>7/27/22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230C7E-95AC-1241-B4B3-6058E5536266}" type="slidenum">
              <a:rPr lang="en-US" smtClean="0"/>
              <a:t>‹#›</a:t>
            </a:fld>
            <a:endParaRPr lang="en-US"/>
          </a:p>
        </p:txBody>
      </p:sp>
    </p:spTree>
    <p:extLst>
      <p:ext uri="{BB962C8B-B14F-4D97-AF65-F5344CB8AC3E}">
        <p14:creationId xmlns:p14="http://schemas.microsoft.com/office/powerpoint/2010/main" val="3167547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BB249B-0A98-CA42-82B7-B5CFED1B332A}" type="datetimeFigureOut">
              <a:rPr lang="en-US" smtClean="0"/>
              <a:t>7/27/22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230C7E-95AC-1241-B4B3-6058E5536266}" type="slidenum">
              <a:rPr lang="en-US" smtClean="0"/>
              <a:t>‹#›</a:t>
            </a:fld>
            <a:endParaRPr lang="en-US"/>
          </a:p>
        </p:txBody>
      </p:sp>
    </p:spTree>
    <p:extLst>
      <p:ext uri="{BB962C8B-B14F-4D97-AF65-F5344CB8AC3E}">
        <p14:creationId xmlns:p14="http://schemas.microsoft.com/office/powerpoint/2010/main" val="2121612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1BB249B-0A98-CA42-82B7-B5CFED1B332A}" type="datetimeFigureOut">
              <a:rPr lang="en-US" smtClean="0"/>
              <a:t>7/27/22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230C7E-95AC-1241-B4B3-6058E5536266}" type="slidenum">
              <a:rPr lang="en-US" smtClean="0"/>
              <a:t>‹#›</a:t>
            </a:fld>
            <a:endParaRPr lang="en-US"/>
          </a:p>
        </p:txBody>
      </p:sp>
    </p:spTree>
    <p:extLst>
      <p:ext uri="{BB962C8B-B14F-4D97-AF65-F5344CB8AC3E}">
        <p14:creationId xmlns:p14="http://schemas.microsoft.com/office/powerpoint/2010/main" val="3107848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1BB249B-0A98-CA42-82B7-B5CFED1B332A}" type="datetimeFigureOut">
              <a:rPr lang="en-US" smtClean="0"/>
              <a:t>7/27/22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230C7E-95AC-1241-B4B3-6058E5536266}" type="slidenum">
              <a:rPr lang="en-US" smtClean="0"/>
              <a:t>‹#›</a:t>
            </a:fld>
            <a:endParaRPr lang="en-US"/>
          </a:p>
        </p:txBody>
      </p:sp>
    </p:spTree>
    <p:extLst>
      <p:ext uri="{BB962C8B-B14F-4D97-AF65-F5344CB8AC3E}">
        <p14:creationId xmlns:p14="http://schemas.microsoft.com/office/powerpoint/2010/main" val="4067261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BB249B-0A98-CA42-82B7-B5CFED1B332A}" type="datetimeFigureOut">
              <a:rPr lang="en-US" smtClean="0"/>
              <a:t>7/27/22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230C7E-95AC-1241-B4B3-6058E5536266}" type="slidenum">
              <a:rPr lang="en-US" smtClean="0"/>
              <a:t>‹#›</a:t>
            </a:fld>
            <a:endParaRPr lang="en-US"/>
          </a:p>
        </p:txBody>
      </p:sp>
    </p:spTree>
    <p:extLst>
      <p:ext uri="{BB962C8B-B14F-4D97-AF65-F5344CB8AC3E}">
        <p14:creationId xmlns:p14="http://schemas.microsoft.com/office/powerpoint/2010/main" val="40872921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5C52B-4AAF-7F41-9E13-62A176E9A6C1}"/>
              </a:ext>
            </a:extLst>
          </p:cNvPr>
          <p:cNvSpPr>
            <a:spLocks noGrp="1"/>
          </p:cNvSpPr>
          <p:nvPr>
            <p:ph type="ctrTitle"/>
          </p:nvPr>
        </p:nvSpPr>
        <p:spPr>
          <a:xfrm>
            <a:off x="685800" y="1122362"/>
            <a:ext cx="7772400" cy="3470419"/>
          </a:xfrm>
        </p:spPr>
        <p:txBody>
          <a:bodyPr>
            <a:normAutofit/>
          </a:bodyPr>
          <a:lstStyle/>
          <a:p>
            <a:r>
              <a:rPr lang="en-US" sz="8000" b="1" dirty="0"/>
              <a:t>Lord, Prepare Me to Be a Sanctuary</a:t>
            </a:r>
          </a:p>
        </p:txBody>
      </p:sp>
    </p:spTree>
    <p:extLst>
      <p:ext uri="{BB962C8B-B14F-4D97-AF65-F5344CB8AC3E}">
        <p14:creationId xmlns:p14="http://schemas.microsoft.com/office/powerpoint/2010/main" val="832521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818BB-6FB4-FF44-88FA-3FC6BE0C9592}"/>
              </a:ext>
            </a:extLst>
          </p:cNvPr>
          <p:cNvSpPr>
            <a:spLocks noGrp="1"/>
          </p:cNvSpPr>
          <p:nvPr>
            <p:ph type="title"/>
          </p:nvPr>
        </p:nvSpPr>
        <p:spPr>
          <a:xfrm>
            <a:off x="628650" y="148996"/>
            <a:ext cx="7886700" cy="981536"/>
          </a:xfrm>
        </p:spPr>
        <p:txBody>
          <a:bodyPr>
            <a:normAutofit/>
          </a:bodyPr>
          <a:lstStyle/>
          <a:p>
            <a:pPr algn="ctr"/>
            <a:r>
              <a:rPr lang="en-US" sz="5400" b="1" dirty="0"/>
              <a:t>Responding to Difficulty</a:t>
            </a:r>
          </a:p>
        </p:txBody>
      </p:sp>
      <p:sp>
        <p:nvSpPr>
          <p:cNvPr id="3" name="Content Placeholder 2">
            <a:extLst>
              <a:ext uri="{FF2B5EF4-FFF2-40B4-BE49-F238E27FC236}">
                <a16:creationId xmlns:a16="http://schemas.microsoft.com/office/drawing/2014/main" id="{2FF1FE5C-8B2C-EA42-A86C-EBEDC61F759F}"/>
              </a:ext>
            </a:extLst>
          </p:cNvPr>
          <p:cNvSpPr>
            <a:spLocks noGrp="1"/>
          </p:cNvSpPr>
          <p:nvPr>
            <p:ph idx="1"/>
          </p:nvPr>
        </p:nvSpPr>
        <p:spPr>
          <a:xfrm>
            <a:off x="246263" y="1130532"/>
            <a:ext cx="8615103" cy="5453148"/>
          </a:xfrm>
        </p:spPr>
        <p:txBody>
          <a:bodyPr>
            <a:normAutofit/>
          </a:bodyPr>
          <a:lstStyle/>
          <a:p>
            <a:pPr marL="0" indent="0">
              <a:buNone/>
            </a:pPr>
            <a:r>
              <a:rPr lang="en-US" sz="3600" b="1" dirty="0"/>
              <a:t>James 1:12</a:t>
            </a:r>
          </a:p>
          <a:p>
            <a:pPr marL="0" indent="0">
              <a:buNone/>
            </a:pPr>
            <a:r>
              <a:rPr lang="en-US" sz="3600" b="1" baseline="30000" dirty="0">
                <a:solidFill>
                  <a:srgbClr val="000000"/>
                </a:solidFill>
                <a:latin typeface="system-ui"/>
              </a:rPr>
              <a:t>12 </a:t>
            </a:r>
            <a:r>
              <a:rPr lang="en-US" sz="3600" dirty="0">
                <a:solidFill>
                  <a:srgbClr val="000000"/>
                </a:solidFill>
                <a:latin typeface="system-ui"/>
              </a:rPr>
              <a:t>Blessed is the man that </a:t>
            </a:r>
            <a:r>
              <a:rPr lang="en-US" sz="3600" dirty="0" err="1">
                <a:solidFill>
                  <a:srgbClr val="000000"/>
                </a:solidFill>
                <a:latin typeface="system-ui"/>
              </a:rPr>
              <a:t>endureth</a:t>
            </a:r>
            <a:r>
              <a:rPr lang="en-US" sz="3600" dirty="0">
                <a:solidFill>
                  <a:srgbClr val="000000"/>
                </a:solidFill>
                <a:latin typeface="system-ui"/>
              </a:rPr>
              <a:t> temptation: for when he is tried, he shall receive the crown of life, which the Lord hath promised to them that love him.</a:t>
            </a:r>
          </a:p>
          <a:p>
            <a:pPr marL="0" indent="0">
              <a:buNone/>
            </a:pPr>
            <a:endParaRPr lang="en-US" sz="3600" dirty="0">
              <a:solidFill>
                <a:srgbClr val="000000"/>
              </a:solidFill>
              <a:latin typeface="system-ui"/>
            </a:endParaRPr>
          </a:p>
          <a:p>
            <a:pPr marL="0" indent="0" algn="ctr">
              <a:buNone/>
            </a:pPr>
            <a:r>
              <a:rPr lang="en-US" sz="3200" i="1" dirty="0"/>
              <a:t>The idea of persevering is not just to ‘grin and bear it’ but to remain under trials in a such a way that we glorify God as we learn the lessons the trials are meant to teach us...” Robert Louis Stevenson </a:t>
            </a:r>
            <a:endParaRPr lang="en-US" sz="4000" dirty="0"/>
          </a:p>
          <a:p>
            <a:pPr marL="0" indent="0">
              <a:buNone/>
            </a:pPr>
            <a:endParaRPr lang="en-US" sz="3600" b="1" dirty="0">
              <a:solidFill>
                <a:srgbClr val="000000"/>
              </a:solidFill>
              <a:latin typeface="system-ui"/>
            </a:endParaRPr>
          </a:p>
          <a:p>
            <a:pPr marL="0" indent="0">
              <a:buNone/>
            </a:pPr>
            <a:endParaRPr lang="en-US" sz="3600" b="1" dirty="0"/>
          </a:p>
        </p:txBody>
      </p:sp>
    </p:spTree>
    <p:extLst>
      <p:ext uri="{BB962C8B-B14F-4D97-AF65-F5344CB8AC3E}">
        <p14:creationId xmlns:p14="http://schemas.microsoft.com/office/powerpoint/2010/main" val="1912539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818BB-6FB4-FF44-88FA-3FC6BE0C9592}"/>
              </a:ext>
            </a:extLst>
          </p:cNvPr>
          <p:cNvSpPr>
            <a:spLocks noGrp="1"/>
          </p:cNvSpPr>
          <p:nvPr>
            <p:ph type="title"/>
          </p:nvPr>
        </p:nvSpPr>
        <p:spPr>
          <a:xfrm>
            <a:off x="628650" y="148996"/>
            <a:ext cx="7886700" cy="981536"/>
          </a:xfrm>
        </p:spPr>
        <p:txBody>
          <a:bodyPr>
            <a:normAutofit/>
          </a:bodyPr>
          <a:lstStyle/>
          <a:p>
            <a:pPr algn="ctr"/>
            <a:r>
              <a:rPr lang="en-US" sz="5400" b="1" dirty="0"/>
              <a:t>Think About Joseph</a:t>
            </a:r>
          </a:p>
        </p:txBody>
      </p:sp>
      <p:sp>
        <p:nvSpPr>
          <p:cNvPr id="3" name="Content Placeholder 2">
            <a:extLst>
              <a:ext uri="{FF2B5EF4-FFF2-40B4-BE49-F238E27FC236}">
                <a16:creationId xmlns:a16="http://schemas.microsoft.com/office/drawing/2014/main" id="{2FF1FE5C-8B2C-EA42-A86C-EBEDC61F759F}"/>
              </a:ext>
            </a:extLst>
          </p:cNvPr>
          <p:cNvSpPr>
            <a:spLocks noGrp="1"/>
          </p:cNvSpPr>
          <p:nvPr>
            <p:ph idx="1"/>
          </p:nvPr>
        </p:nvSpPr>
        <p:spPr>
          <a:xfrm>
            <a:off x="246263" y="1130532"/>
            <a:ext cx="8615103" cy="5453148"/>
          </a:xfrm>
        </p:spPr>
        <p:txBody>
          <a:bodyPr>
            <a:normAutofit/>
          </a:bodyPr>
          <a:lstStyle/>
          <a:p>
            <a:pPr marL="0" indent="0">
              <a:buNone/>
            </a:pPr>
            <a:r>
              <a:rPr lang="en-US" sz="3600" b="1" dirty="0"/>
              <a:t>Genesis 39:19-20</a:t>
            </a:r>
          </a:p>
          <a:p>
            <a:r>
              <a:rPr lang="en-US" sz="3600" b="1" baseline="30000" dirty="0">
                <a:solidFill>
                  <a:srgbClr val="000000"/>
                </a:solidFill>
              </a:rPr>
              <a:t>19 </a:t>
            </a:r>
            <a:r>
              <a:rPr lang="en-US" sz="3600" dirty="0">
                <a:solidFill>
                  <a:srgbClr val="000000"/>
                </a:solidFill>
              </a:rPr>
              <a:t>And it came to pass, when his master heard the words of his wife, which she </a:t>
            </a:r>
            <a:r>
              <a:rPr lang="en-US" sz="3600" dirty="0" err="1">
                <a:solidFill>
                  <a:srgbClr val="000000"/>
                </a:solidFill>
              </a:rPr>
              <a:t>spake</a:t>
            </a:r>
            <a:r>
              <a:rPr lang="en-US" sz="3600" dirty="0">
                <a:solidFill>
                  <a:srgbClr val="000000"/>
                </a:solidFill>
              </a:rPr>
              <a:t> unto him, saying, After this manner did thy servant to me; that his wrath was kindled. </a:t>
            </a:r>
            <a:r>
              <a:rPr lang="en-US" sz="3600" b="1" baseline="30000" dirty="0">
                <a:solidFill>
                  <a:srgbClr val="000000"/>
                </a:solidFill>
                <a:latin typeface="system-ui"/>
              </a:rPr>
              <a:t>20 </a:t>
            </a:r>
            <a:r>
              <a:rPr lang="en-US" sz="3600" dirty="0">
                <a:solidFill>
                  <a:srgbClr val="000000"/>
                </a:solidFill>
                <a:latin typeface="system-ui"/>
              </a:rPr>
              <a:t>And Joseph's master took him, and put him into the prison, a place where the king's prisoners were bound: and he was there in the prison.</a:t>
            </a:r>
            <a:endParaRPr lang="en-US" sz="3600" dirty="0">
              <a:solidFill>
                <a:srgbClr val="000000"/>
              </a:solidFill>
            </a:endParaRPr>
          </a:p>
          <a:p>
            <a:pPr marL="0" indent="0">
              <a:buNone/>
            </a:pPr>
            <a:endParaRPr lang="en-US" sz="3600" b="1" dirty="0"/>
          </a:p>
        </p:txBody>
      </p:sp>
    </p:spTree>
    <p:extLst>
      <p:ext uri="{BB962C8B-B14F-4D97-AF65-F5344CB8AC3E}">
        <p14:creationId xmlns:p14="http://schemas.microsoft.com/office/powerpoint/2010/main" val="869648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818BB-6FB4-FF44-88FA-3FC6BE0C9592}"/>
              </a:ext>
            </a:extLst>
          </p:cNvPr>
          <p:cNvSpPr>
            <a:spLocks noGrp="1"/>
          </p:cNvSpPr>
          <p:nvPr>
            <p:ph type="title"/>
          </p:nvPr>
        </p:nvSpPr>
        <p:spPr>
          <a:xfrm>
            <a:off x="628650" y="148996"/>
            <a:ext cx="7886700" cy="981536"/>
          </a:xfrm>
        </p:spPr>
        <p:txBody>
          <a:bodyPr>
            <a:normAutofit/>
          </a:bodyPr>
          <a:lstStyle/>
          <a:p>
            <a:pPr algn="ctr"/>
            <a:r>
              <a:rPr lang="en-US" sz="5400" b="1" dirty="0"/>
              <a:t>Tried and True</a:t>
            </a:r>
          </a:p>
        </p:txBody>
      </p:sp>
      <p:sp>
        <p:nvSpPr>
          <p:cNvPr id="3" name="Content Placeholder 2">
            <a:extLst>
              <a:ext uri="{FF2B5EF4-FFF2-40B4-BE49-F238E27FC236}">
                <a16:creationId xmlns:a16="http://schemas.microsoft.com/office/drawing/2014/main" id="{2FF1FE5C-8B2C-EA42-A86C-EBEDC61F759F}"/>
              </a:ext>
            </a:extLst>
          </p:cNvPr>
          <p:cNvSpPr>
            <a:spLocks noGrp="1"/>
          </p:cNvSpPr>
          <p:nvPr>
            <p:ph idx="1"/>
          </p:nvPr>
        </p:nvSpPr>
        <p:spPr>
          <a:xfrm>
            <a:off x="246263" y="1130532"/>
            <a:ext cx="8615103" cy="5453148"/>
          </a:xfrm>
        </p:spPr>
        <p:txBody>
          <a:bodyPr>
            <a:normAutofit/>
          </a:bodyPr>
          <a:lstStyle/>
          <a:p>
            <a:pPr marL="0" indent="0">
              <a:buNone/>
            </a:pPr>
            <a:r>
              <a:rPr lang="en-US" sz="3600" b="1" dirty="0"/>
              <a:t>Genesis 40: 14</a:t>
            </a:r>
          </a:p>
          <a:p>
            <a:r>
              <a:rPr lang="en-US" sz="3600" b="1" baseline="30000" dirty="0">
                <a:solidFill>
                  <a:srgbClr val="000000"/>
                </a:solidFill>
                <a:latin typeface="system-ui"/>
              </a:rPr>
              <a:t>14 </a:t>
            </a:r>
            <a:r>
              <a:rPr lang="en-US" sz="3600" dirty="0">
                <a:solidFill>
                  <a:srgbClr val="000000"/>
                </a:solidFill>
                <a:latin typeface="system-ui"/>
              </a:rPr>
              <a:t>But think on me when it shall be well with thee, and shew kindness, I pray thee, unto me, and make mention of me unto Pharaoh, and bring me out of this house:</a:t>
            </a:r>
          </a:p>
        </p:txBody>
      </p:sp>
    </p:spTree>
    <p:extLst>
      <p:ext uri="{BB962C8B-B14F-4D97-AF65-F5344CB8AC3E}">
        <p14:creationId xmlns:p14="http://schemas.microsoft.com/office/powerpoint/2010/main" val="2203364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818BB-6FB4-FF44-88FA-3FC6BE0C9592}"/>
              </a:ext>
            </a:extLst>
          </p:cNvPr>
          <p:cNvSpPr>
            <a:spLocks noGrp="1"/>
          </p:cNvSpPr>
          <p:nvPr>
            <p:ph type="title"/>
          </p:nvPr>
        </p:nvSpPr>
        <p:spPr>
          <a:xfrm>
            <a:off x="628650" y="148996"/>
            <a:ext cx="7886700" cy="981536"/>
          </a:xfrm>
        </p:spPr>
        <p:txBody>
          <a:bodyPr>
            <a:normAutofit/>
          </a:bodyPr>
          <a:lstStyle/>
          <a:p>
            <a:pPr algn="ctr"/>
            <a:r>
              <a:rPr lang="en-US" sz="5400" b="1" u="sng" dirty="0"/>
              <a:t>3 Options During Trials</a:t>
            </a:r>
          </a:p>
        </p:txBody>
      </p:sp>
      <p:sp>
        <p:nvSpPr>
          <p:cNvPr id="3" name="Content Placeholder 2">
            <a:extLst>
              <a:ext uri="{FF2B5EF4-FFF2-40B4-BE49-F238E27FC236}">
                <a16:creationId xmlns:a16="http://schemas.microsoft.com/office/drawing/2014/main" id="{2FF1FE5C-8B2C-EA42-A86C-EBEDC61F759F}"/>
              </a:ext>
            </a:extLst>
          </p:cNvPr>
          <p:cNvSpPr>
            <a:spLocks noGrp="1"/>
          </p:cNvSpPr>
          <p:nvPr>
            <p:ph idx="1"/>
          </p:nvPr>
        </p:nvSpPr>
        <p:spPr>
          <a:xfrm>
            <a:off x="246263" y="1130532"/>
            <a:ext cx="8615103" cy="5453148"/>
          </a:xfrm>
        </p:spPr>
        <p:txBody>
          <a:bodyPr>
            <a:normAutofit/>
          </a:bodyPr>
          <a:lstStyle/>
          <a:p>
            <a:pPr marL="742950" indent="-742950">
              <a:buAutoNum type="arabicPeriod"/>
            </a:pPr>
            <a:r>
              <a:rPr lang="en-US" sz="4800" dirty="0"/>
              <a:t>Prisoner of Self-Pity</a:t>
            </a:r>
          </a:p>
          <a:p>
            <a:pPr marL="742950" indent="-742950">
              <a:buAutoNum type="arabicPeriod"/>
            </a:pPr>
            <a:r>
              <a:rPr lang="en-US" sz="4800" dirty="0">
                <a:solidFill>
                  <a:srgbClr val="000000"/>
                </a:solidFill>
              </a:rPr>
              <a:t>Dungeon of Despair</a:t>
            </a:r>
          </a:p>
          <a:p>
            <a:pPr marL="742950" indent="-742950">
              <a:buAutoNum type="arabicPeriod"/>
            </a:pPr>
            <a:r>
              <a:rPr lang="en-US" sz="4800" b="1" dirty="0">
                <a:solidFill>
                  <a:srgbClr val="000000"/>
                </a:solidFill>
              </a:rPr>
              <a:t>Sanctuary of God’s Presence</a:t>
            </a:r>
            <a:endParaRPr lang="en-US" sz="4800" dirty="0">
              <a:solidFill>
                <a:srgbClr val="000000"/>
              </a:solidFill>
            </a:endParaRPr>
          </a:p>
          <a:p>
            <a:pPr marL="0" indent="0">
              <a:buNone/>
            </a:pPr>
            <a:endParaRPr lang="en-US" sz="3600" b="1" dirty="0"/>
          </a:p>
        </p:txBody>
      </p:sp>
    </p:spTree>
    <p:extLst>
      <p:ext uri="{BB962C8B-B14F-4D97-AF65-F5344CB8AC3E}">
        <p14:creationId xmlns:p14="http://schemas.microsoft.com/office/powerpoint/2010/main" val="3010798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6F79EFD-9C79-344D-8ECE-C706A489117B}"/>
              </a:ext>
            </a:extLst>
          </p:cNvPr>
          <p:cNvPicPr>
            <a:picLocks noGrp="1" noChangeAspect="1"/>
          </p:cNvPicPr>
          <p:nvPr>
            <p:ph idx="1"/>
          </p:nvPr>
        </p:nvPicPr>
        <p:blipFill>
          <a:blip r:embed="rId3"/>
          <a:stretch>
            <a:fillRect/>
          </a:stretch>
        </p:blipFill>
        <p:spPr>
          <a:xfrm>
            <a:off x="1346236" y="307254"/>
            <a:ext cx="6363819" cy="6363819"/>
          </a:xfrm>
          <a:prstGeom prst="rect">
            <a:avLst/>
          </a:prstGeom>
        </p:spPr>
      </p:pic>
    </p:spTree>
    <p:extLst>
      <p:ext uri="{BB962C8B-B14F-4D97-AF65-F5344CB8AC3E}">
        <p14:creationId xmlns:p14="http://schemas.microsoft.com/office/powerpoint/2010/main" val="664467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818BB-6FB4-FF44-88FA-3FC6BE0C9592}"/>
              </a:ext>
            </a:extLst>
          </p:cNvPr>
          <p:cNvSpPr>
            <a:spLocks noGrp="1"/>
          </p:cNvSpPr>
          <p:nvPr>
            <p:ph type="title"/>
          </p:nvPr>
        </p:nvSpPr>
        <p:spPr>
          <a:xfrm>
            <a:off x="628650" y="148996"/>
            <a:ext cx="7886700" cy="981536"/>
          </a:xfrm>
        </p:spPr>
        <p:txBody>
          <a:bodyPr>
            <a:normAutofit fontScale="90000"/>
          </a:bodyPr>
          <a:lstStyle/>
          <a:p>
            <a:pPr algn="ctr"/>
            <a:r>
              <a:rPr lang="en-US" sz="5400" b="1" dirty="0"/>
              <a:t>Sanctuary for God’s Purposes</a:t>
            </a:r>
          </a:p>
        </p:txBody>
      </p:sp>
      <p:sp>
        <p:nvSpPr>
          <p:cNvPr id="3" name="Content Placeholder 2">
            <a:extLst>
              <a:ext uri="{FF2B5EF4-FFF2-40B4-BE49-F238E27FC236}">
                <a16:creationId xmlns:a16="http://schemas.microsoft.com/office/drawing/2014/main" id="{2FF1FE5C-8B2C-EA42-A86C-EBEDC61F759F}"/>
              </a:ext>
            </a:extLst>
          </p:cNvPr>
          <p:cNvSpPr>
            <a:spLocks noGrp="1"/>
          </p:cNvSpPr>
          <p:nvPr>
            <p:ph idx="1"/>
          </p:nvPr>
        </p:nvSpPr>
        <p:spPr>
          <a:xfrm>
            <a:off x="246263" y="1130532"/>
            <a:ext cx="8615103" cy="5453148"/>
          </a:xfrm>
        </p:spPr>
        <p:txBody>
          <a:bodyPr>
            <a:normAutofit/>
          </a:bodyPr>
          <a:lstStyle/>
          <a:p>
            <a:pPr marL="0" indent="0">
              <a:buNone/>
            </a:pPr>
            <a:r>
              <a:rPr lang="en-US" sz="3600" b="1" dirty="0"/>
              <a:t>Genesis 39:21-23</a:t>
            </a:r>
          </a:p>
          <a:p>
            <a:r>
              <a:rPr lang="en-US" b="1" baseline="30000" dirty="0"/>
              <a:t>21 </a:t>
            </a:r>
            <a:r>
              <a:rPr lang="en-US" dirty="0"/>
              <a:t>But the </a:t>
            </a:r>
            <a:r>
              <a:rPr lang="en-US" cap="small" dirty="0"/>
              <a:t>Lord</a:t>
            </a:r>
            <a:r>
              <a:rPr lang="en-US" dirty="0"/>
              <a:t> was with Joseph, and shewed him mercy, and gave him </a:t>
            </a:r>
            <a:r>
              <a:rPr lang="en-US" dirty="0" err="1"/>
              <a:t>favour</a:t>
            </a:r>
            <a:r>
              <a:rPr lang="en-US" dirty="0"/>
              <a:t> in the sight of the keeper of the prison.</a:t>
            </a:r>
          </a:p>
          <a:p>
            <a:r>
              <a:rPr lang="en-US" b="1" baseline="30000" dirty="0"/>
              <a:t>22 </a:t>
            </a:r>
            <a:r>
              <a:rPr lang="en-US" dirty="0"/>
              <a:t>And the keeper of the prison committed to Joseph's hand all the prisoners that were in the prison; and whatsoever they did there, he was the doer of it.</a:t>
            </a:r>
          </a:p>
          <a:p>
            <a:r>
              <a:rPr lang="en-US" b="1" baseline="30000" dirty="0"/>
              <a:t>23 </a:t>
            </a:r>
            <a:r>
              <a:rPr lang="en-US" dirty="0"/>
              <a:t>The keeper of the prison looked not to any thing that was under his hand; because the </a:t>
            </a:r>
            <a:r>
              <a:rPr lang="en-US" cap="small" dirty="0"/>
              <a:t>Lord</a:t>
            </a:r>
            <a:r>
              <a:rPr lang="en-US" dirty="0"/>
              <a:t> was with him, and that which he did, the </a:t>
            </a:r>
            <a:r>
              <a:rPr lang="en-US" cap="small" dirty="0"/>
              <a:t>Lord</a:t>
            </a:r>
            <a:r>
              <a:rPr lang="en-US" dirty="0"/>
              <a:t> made it to prosper.</a:t>
            </a:r>
            <a:endParaRPr lang="en-US" sz="3600" b="1" dirty="0"/>
          </a:p>
        </p:txBody>
      </p:sp>
    </p:spTree>
    <p:extLst>
      <p:ext uri="{BB962C8B-B14F-4D97-AF65-F5344CB8AC3E}">
        <p14:creationId xmlns:p14="http://schemas.microsoft.com/office/powerpoint/2010/main" val="18161937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818BB-6FB4-FF44-88FA-3FC6BE0C9592}"/>
              </a:ext>
            </a:extLst>
          </p:cNvPr>
          <p:cNvSpPr>
            <a:spLocks noGrp="1"/>
          </p:cNvSpPr>
          <p:nvPr>
            <p:ph type="title"/>
          </p:nvPr>
        </p:nvSpPr>
        <p:spPr>
          <a:xfrm>
            <a:off x="628650" y="148996"/>
            <a:ext cx="7886700" cy="981536"/>
          </a:xfrm>
        </p:spPr>
        <p:txBody>
          <a:bodyPr>
            <a:normAutofit/>
          </a:bodyPr>
          <a:lstStyle/>
          <a:p>
            <a:pPr algn="ctr"/>
            <a:r>
              <a:rPr lang="en-US" sz="5400" b="1" dirty="0"/>
              <a:t>The Story Unfolds</a:t>
            </a:r>
          </a:p>
        </p:txBody>
      </p:sp>
      <p:sp>
        <p:nvSpPr>
          <p:cNvPr id="3" name="Content Placeholder 2">
            <a:extLst>
              <a:ext uri="{FF2B5EF4-FFF2-40B4-BE49-F238E27FC236}">
                <a16:creationId xmlns:a16="http://schemas.microsoft.com/office/drawing/2014/main" id="{2FF1FE5C-8B2C-EA42-A86C-EBEDC61F759F}"/>
              </a:ext>
            </a:extLst>
          </p:cNvPr>
          <p:cNvSpPr>
            <a:spLocks noGrp="1"/>
          </p:cNvSpPr>
          <p:nvPr>
            <p:ph idx="1"/>
          </p:nvPr>
        </p:nvSpPr>
        <p:spPr>
          <a:xfrm>
            <a:off x="246263" y="1130532"/>
            <a:ext cx="8615103" cy="5453148"/>
          </a:xfrm>
        </p:spPr>
        <p:txBody>
          <a:bodyPr>
            <a:normAutofit lnSpcReduction="10000"/>
          </a:bodyPr>
          <a:lstStyle/>
          <a:p>
            <a:pPr marL="0" indent="0">
              <a:buNone/>
            </a:pPr>
            <a:r>
              <a:rPr lang="en-US" sz="3600" b="1" dirty="0"/>
              <a:t>Genesis 40:1-4</a:t>
            </a:r>
          </a:p>
          <a:p>
            <a:r>
              <a:rPr lang="en-US" baseline="30000" dirty="0"/>
              <a:t>1</a:t>
            </a:r>
            <a:r>
              <a:rPr lang="en-US" dirty="0"/>
              <a:t>And it came to pass after these things, that the butler of the king of Egypt and his baker had offended their lord the king of Egypt.</a:t>
            </a:r>
          </a:p>
          <a:p>
            <a:r>
              <a:rPr lang="en-US" b="1" baseline="30000" dirty="0"/>
              <a:t>2 </a:t>
            </a:r>
            <a:r>
              <a:rPr lang="en-US" dirty="0"/>
              <a:t>And Pharaoh was wroth against two of his officers, against the chief of the butlers, and against the chief of the bakers.</a:t>
            </a:r>
          </a:p>
          <a:p>
            <a:r>
              <a:rPr lang="en-US" b="1" baseline="30000" dirty="0"/>
              <a:t>3 </a:t>
            </a:r>
            <a:r>
              <a:rPr lang="en-US" dirty="0"/>
              <a:t>And he put them in ward in the house of the captain of the guard, into the prison, the place where Joseph was bound.</a:t>
            </a:r>
          </a:p>
          <a:p>
            <a:r>
              <a:rPr lang="en-US" b="1" baseline="30000" dirty="0"/>
              <a:t>4 </a:t>
            </a:r>
            <a:r>
              <a:rPr lang="en-US" dirty="0"/>
              <a:t>And the captain of the guard charged Joseph with them, and he served them: and they continued a season in ward.</a:t>
            </a:r>
          </a:p>
        </p:txBody>
      </p:sp>
    </p:spTree>
    <p:extLst>
      <p:ext uri="{BB962C8B-B14F-4D97-AF65-F5344CB8AC3E}">
        <p14:creationId xmlns:p14="http://schemas.microsoft.com/office/powerpoint/2010/main" val="1008050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818BB-6FB4-FF44-88FA-3FC6BE0C9592}"/>
              </a:ext>
            </a:extLst>
          </p:cNvPr>
          <p:cNvSpPr>
            <a:spLocks noGrp="1"/>
          </p:cNvSpPr>
          <p:nvPr>
            <p:ph type="title"/>
          </p:nvPr>
        </p:nvSpPr>
        <p:spPr>
          <a:xfrm>
            <a:off x="628650" y="148996"/>
            <a:ext cx="7886700" cy="981536"/>
          </a:xfrm>
        </p:spPr>
        <p:txBody>
          <a:bodyPr>
            <a:normAutofit/>
          </a:bodyPr>
          <a:lstStyle/>
          <a:p>
            <a:pPr algn="ctr"/>
            <a:r>
              <a:rPr lang="en-US" sz="5400" b="1" dirty="0"/>
              <a:t>Sanctuary for God’s Praise</a:t>
            </a:r>
          </a:p>
        </p:txBody>
      </p:sp>
      <p:sp>
        <p:nvSpPr>
          <p:cNvPr id="3" name="Content Placeholder 2">
            <a:extLst>
              <a:ext uri="{FF2B5EF4-FFF2-40B4-BE49-F238E27FC236}">
                <a16:creationId xmlns:a16="http://schemas.microsoft.com/office/drawing/2014/main" id="{2FF1FE5C-8B2C-EA42-A86C-EBEDC61F759F}"/>
              </a:ext>
            </a:extLst>
          </p:cNvPr>
          <p:cNvSpPr>
            <a:spLocks noGrp="1"/>
          </p:cNvSpPr>
          <p:nvPr>
            <p:ph idx="1"/>
          </p:nvPr>
        </p:nvSpPr>
        <p:spPr>
          <a:xfrm>
            <a:off x="246263" y="1130532"/>
            <a:ext cx="8615103" cy="5453148"/>
          </a:xfrm>
        </p:spPr>
        <p:txBody>
          <a:bodyPr>
            <a:normAutofit fontScale="92500"/>
          </a:bodyPr>
          <a:lstStyle/>
          <a:p>
            <a:pPr marL="0" indent="0">
              <a:buNone/>
            </a:pPr>
            <a:r>
              <a:rPr lang="en-US" sz="3600" b="1" dirty="0"/>
              <a:t>Genesis 40:5-8</a:t>
            </a:r>
          </a:p>
          <a:p>
            <a:r>
              <a:rPr lang="en-US" b="1" baseline="30000" dirty="0"/>
              <a:t>5 </a:t>
            </a:r>
            <a:r>
              <a:rPr lang="en-US" dirty="0"/>
              <a:t>And they dreamed a dream both of them, each man his dream in one night, each man according to the interpretation of his dream, the butler and the baker of the king of Egypt, which were bound in the prison.</a:t>
            </a:r>
          </a:p>
          <a:p>
            <a:r>
              <a:rPr lang="en-US" b="1" baseline="30000" dirty="0"/>
              <a:t>6 </a:t>
            </a:r>
            <a:r>
              <a:rPr lang="en-US" dirty="0"/>
              <a:t>And Joseph came in unto them in the morning, and looked upon them, and, behold, they were sad.</a:t>
            </a:r>
          </a:p>
          <a:p>
            <a:r>
              <a:rPr lang="en-US" b="1" baseline="30000" dirty="0"/>
              <a:t>7 </a:t>
            </a:r>
            <a:r>
              <a:rPr lang="en-US" dirty="0"/>
              <a:t>And he asked Pharaoh's officers that were with him in the ward of his lord's house, saying, Wherefore look ye so sadly to day?</a:t>
            </a:r>
          </a:p>
          <a:p>
            <a:r>
              <a:rPr lang="en-US" b="1" baseline="30000" dirty="0"/>
              <a:t>8 </a:t>
            </a:r>
            <a:r>
              <a:rPr lang="en-US" dirty="0"/>
              <a:t>And they said unto him, We have dreamed a dream, and there is no interpreter of it. And Joseph said unto them, Do not interpretations belong to God? tell me them, I pray you.</a:t>
            </a:r>
          </a:p>
        </p:txBody>
      </p:sp>
    </p:spTree>
    <p:extLst>
      <p:ext uri="{BB962C8B-B14F-4D97-AF65-F5344CB8AC3E}">
        <p14:creationId xmlns:p14="http://schemas.microsoft.com/office/powerpoint/2010/main" val="594552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818BB-6FB4-FF44-88FA-3FC6BE0C9592}"/>
              </a:ext>
            </a:extLst>
          </p:cNvPr>
          <p:cNvSpPr>
            <a:spLocks noGrp="1"/>
          </p:cNvSpPr>
          <p:nvPr>
            <p:ph type="title"/>
          </p:nvPr>
        </p:nvSpPr>
        <p:spPr>
          <a:xfrm>
            <a:off x="628650" y="148996"/>
            <a:ext cx="7886700" cy="981536"/>
          </a:xfrm>
        </p:spPr>
        <p:txBody>
          <a:bodyPr>
            <a:normAutofit/>
          </a:bodyPr>
          <a:lstStyle/>
          <a:p>
            <a:pPr algn="ctr"/>
            <a:r>
              <a:rPr lang="en-US" sz="5400" b="1" dirty="0"/>
              <a:t>We are God’s Temple</a:t>
            </a:r>
          </a:p>
        </p:txBody>
      </p:sp>
      <p:sp>
        <p:nvSpPr>
          <p:cNvPr id="3" name="Content Placeholder 2">
            <a:extLst>
              <a:ext uri="{FF2B5EF4-FFF2-40B4-BE49-F238E27FC236}">
                <a16:creationId xmlns:a16="http://schemas.microsoft.com/office/drawing/2014/main" id="{2FF1FE5C-8B2C-EA42-A86C-EBEDC61F759F}"/>
              </a:ext>
            </a:extLst>
          </p:cNvPr>
          <p:cNvSpPr>
            <a:spLocks noGrp="1"/>
          </p:cNvSpPr>
          <p:nvPr>
            <p:ph idx="1"/>
          </p:nvPr>
        </p:nvSpPr>
        <p:spPr>
          <a:xfrm>
            <a:off x="246263" y="1130532"/>
            <a:ext cx="8615103" cy="5453148"/>
          </a:xfrm>
        </p:spPr>
        <p:txBody>
          <a:bodyPr>
            <a:normAutofit fontScale="85000" lnSpcReduction="20000"/>
          </a:bodyPr>
          <a:lstStyle/>
          <a:p>
            <a:pPr marL="0" indent="0">
              <a:buNone/>
            </a:pPr>
            <a:r>
              <a:rPr lang="en-US" sz="3600" b="1" dirty="0"/>
              <a:t>2 Corinthians 6:16</a:t>
            </a:r>
          </a:p>
          <a:p>
            <a:pPr marL="0" indent="0">
              <a:buNone/>
            </a:pPr>
            <a:r>
              <a:rPr lang="en-US" sz="3600" b="1" baseline="30000" dirty="0">
                <a:solidFill>
                  <a:srgbClr val="000000"/>
                </a:solidFill>
                <a:latin typeface="system-ui"/>
              </a:rPr>
              <a:t>16 </a:t>
            </a:r>
            <a:r>
              <a:rPr lang="en-US" sz="3600" dirty="0">
                <a:solidFill>
                  <a:srgbClr val="000000"/>
                </a:solidFill>
                <a:latin typeface="system-ui"/>
              </a:rPr>
              <a:t>And what agreement hath the temple of God with idols? for ye are the temple of the living God; as God hath said, I will dwell in them, and walk in them; and I will be their God, and they shall be my people.</a:t>
            </a:r>
          </a:p>
          <a:p>
            <a:pPr marL="0" indent="0">
              <a:buNone/>
            </a:pPr>
            <a:r>
              <a:rPr lang="en-US" sz="3600" b="1" dirty="0"/>
              <a:t>Romans 8:9</a:t>
            </a:r>
          </a:p>
          <a:p>
            <a:pPr marL="0" indent="0">
              <a:buNone/>
            </a:pPr>
            <a:r>
              <a:rPr lang="en-US" sz="3600" b="1" baseline="30000" dirty="0">
                <a:solidFill>
                  <a:srgbClr val="000000"/>
                </a:solidFill>
                <a:latin typeface="system-ui"/>
              </a:rPr>
              <a:t>9 </a:t>
            </a:r>
            <a:r>
              <a:rPr lang="en-US" sz="3600" dirty="0">
                <a:solidFill>
                  <a:srgbClr val="000000"/>
                </a:solidFill>
                <a:latin typeface="system-ui"/>
              </a:rPr>
              <a:t>But you are not in the flesh but in the Spirit, if indeed the Spirit of God dwells in you. Now if anyone does not have the Spirit of Christ, he is not His.</a:t>
            </a:r>
            <a:endParaRPr lang="en-US" sz="3600" b="1" dirty="0"/>
          </a:p>
          <a:p>
            <a:pPr marL="0" indent="0">
              <a:buNone/>
            </a:pPr>
            <a:r>
              <a:rPr lang="en-US" sz="3600" b="1" dirty="0"/>
              <a:t>Romans 8:1</a:t>
            </a:r>
          </a:p>
          <a:p>
            <a:pPr marL="0" indent="0">
              <a:buNone/>
            </a:pPr>
            <a:r>
              <a:rPr lang="en-US" sz="3600" b="1" baseline="30000" dirty="0">
                <a:solidFill>
                  <a:srgbClr val="000000"/>
                </a:solidFill>
                <a:latin typeface="system-ui"/>
              </a:rPr>
              <a:t>5</a:t>
            </a:r>
            <a:r>
              <a:rPr lang="en-US" sz="3600" baseline="30000" dirty="0">
                <a:solidFill>
                  <a:srgbClr val="000000"/>
                </a:solidFill>
                <a:latin typeface="system-ui"/>
              </a:rPr>
              <a:t> </a:t>
            </a:r>
            <a:r>
              <a:rPr lang="en-US" sz="3600" dirty="0">
                <a:solidFill>
                  <a:srgbClr val="000000"/>
                </a:solidFill>
                <a:latin typeface="system-ui"/>
              </a:rPr>
              <a:t>There is therefore now no condemnation to those who are in Christ Jesus, who do not walk according to the flesh, but according to the Spirit.</a:t>
            </a:r>
          </a:p>
        </p:txBody>
      </p:sp>
    </p:spTree>
    <p:extLst>
      <p:ext uri="{BB962C8B-B14F-4D97-AF65-F5344CB8AC3E}">
        <p14:creationId xmlns:p14="http://schemas.microsoft.com/office/powerpoint/2010/main" val="21225714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818BB-6FB4-FF44-88FA-3FC6BE0C9592}"/>
              </a:ext>
            </a:extLst>
          </p:cNvPr>
          <p:cNvSpPr>
            <a:spLocks noGrp="1"/>
          </p:cNvSpPr>
          <p:nvPr>
            <p:ph type="title"/>
          </p:nvPr>
        </p:nvSpPr>
        <p:spPr>
          <a:xfrm>
            <a:off x="628650" y="148996"/>
            <a:ext cx="7886700" cy="981536"/>
          </a:xfrm>
        </p:spPr>
        <p:txBody>
          <a:bodyPr>
            <a:normAutofit/>
          </a:bodyPr>
          <a:lstStyle/>
          <a:p>
            <a:pPr algn="ctr"/>
            <a:r>
              <a:rPr lang="en-US" sz="5400" b="1" dirty="0"/>
              <a:t>Dwelling Place of God</a:t>
            </a:r>
          </a:p>
        </p:txBody>
      </p:sp>
      <p:sp>
        <p:nvSpPr>
          <p:cNvPr id="3" name="Content Placeholder 2">
            <a:extLst>
              <a:ext uri="{FF2B5EF4-FFF2-40B4-BE49-F238E27FC236}">
                <a16:creationId xmlns:a16="http://schemas.microsoft.com/office/drawing/2014/main" id="{2FF1FE5C-8B2C-EA42-A86C-EBEDC61F759F}"/>
              </a:ext>
            </a:extLst>
          </p:cNvPr>
          <p:cNvSpPr>
            <a:spLocks noGrp="1"/>
          </p:cNvSpPr>
          <p:nvPr>
            <p:ph idx="1"/>
          </p:nvPr>
        </p:nvSpPr>
        <p:spPr>
          <a:xfrm>
            <a:off x="246263" y="1130532"/>
            <a:ext cx="8615103" cy="5453148"/>
          </a:xfrm>
        </p:spPr>
        <p:txBody>
          <a:bodyPr>
            <a:normAutofit/>
          </a:bodyPr>
          <a:lstStyle/>
          <a:p>
            <a:pPr marL="0" indent="0">
              <a:buNone/>
            </a:pPr>
            <a:r>
              <a:rPr lang="en-US" sz="3600" b="1" dirty="0"/>
              <a:t>Ephesians 2:20-22</a:t>
            </a:r>
          </a:p>
          <a:p>
            <a:pPr marL="0" indent="0">
              <a:buNone/>
            </a:pPr>
            <a:r>
              <a:rPr lang="en-US" sz="3600" b="1" baseline="30000" dirty="0">
                <a:solidFill>
                  <a:srgbClr val="000000"/>
                </a:solidFill>
                <a:latin typeface="system-ui"/>
              </a:rPr>
              <a:t>20 </a:t>
            </a:r>
            <a:r>
              <a:rPr lang="en-US" sz="3600" dirty="0">
                <a:solidFill>
                  <a:srgbClr val="000000"/>
                </a:solidFill>
                <a:latin typeface="system-ui"/>
              </a:rPr>
              <a:t>having been built on the foundation of the apostles and prophets, Jesus Christ Himself being the chief corner</a:t>
            </a:r>
            <a:r>
              <a:rPr lang="en-US" sz="3600" i="1" dirty="0">
                <a:solidFill>
                  <a:srgbClr val="000000"/>
                </a:solidFill>
                <a:latin typeface="system-ui"/>
              </a:rPr>
              <a:t>stone,</a:t>
            </a:r>
            <a:r>
              <a:rPr lang="en-US" sz="3600" dirty="0">
                <a:solidFill>
                  <a:srgbClr val="000000"/>
                </a:solidFill>
                <a:latin typeface="system-ui"/>
              </a:rPr>
              <a:t> </a:t>
            </a:r>
            <a:r>
              <a:rPr lang="en-US" sz="3600" b="1" baseline="30000" dirty="0">
                <a:solidFill>
                  <a:srgbClr val="000000"/>
                </a:solidFill>
                <a:latin typeface="system-ui"/>
              </a:rPr>
              <a:t>21 </a:t>
            </a:r>
            <a:r>
              <a:rPr lang="en-US" sz="3600" dirty="0">
                <a:solidFill>
                  <a:srgbClr val="000000"/>
                </a:solidFill>
                <a:latin typeface="system-ui"/>
              </a:rPr>
              <a:t>in whom the whole building, being fitted together, grows into a holy temple in the Lord, </a:t>
            </a:r>
            <a:r>
              <a:rPr lang="en-US" sz="3600" b="1" u="sng" baseline="30000" dirty="0">
                <a:solidFill>
                  <a:srgbClr val="000000"/>
                </a:solidFill>
                <a:latin typeface="system-ui"/>
              </a:rPr>
              <a:t>22 </a:t>
            </a:r>
            <a:r>
              <a:rPr lang="en-US" sz="3600" b="1" u="sng" dirty="0">
                <a:solidFill>
                  <a:srgbClr val="000000"/>
                </a:solidFill>
                <a:latin typeface="system-ui"/>
              </a:rPr>
              <a:t>in whom you also are being built together for a dwelling place of God in the Spirit.</a:t>
            </a:r>
            <a:endParaRPr lang="en-US" sz="3600" b="1" u="sng" dirty="0"/>
          </a:p>
        </p:txBody>
      </p:sp>
    </p:spTree>
    <p:extLst>
      <p:ext uri="{BB962C8B-B14F-4D97-AF65-F5344CB8AC3E}">
        <p14:creationId xmlns:p14="http://schemas.microsoft.com/office/powerpoint/2010/main" val="2081787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818BB-6FB4-FF44-88FA-3FC6BE0C9592}"/>
              </a:ext>
            </a:extLst>
          </p:cNvPr>
          <p:cNvSpPr>
            <a:spLocks noGrp="1"/>
          </p:cNvSpPr>
          <p:nvPr>
            <p:ph type="title"/>
          </p:nvPr>
        </p:nvSpPr>
        <p:spPr>
          <a:xfrm>
            <a:off x="628650" y="148996"/>
            <a:ext cx="7886700" cy="981536"/>
          </a:xfrm>
        </p:spPr>
        <p:txBody>
          <a:bodyPr>
            <a:normAutofit/>
          </a:bodyPr>
          <a:lstStyle/>
          <a:p>
            <a:pPr algn="ctr"/>
            <a:r>
              <a:rPr lang="en-US" sz="5400" b="1" dirty="0"/>
              <a:t>Temple of God</a:t>
            </a:r>
          </a:p>
        </p:txBody>
      </p:sp>
      <p:sp>
        <p:nvSpPr>
          <p:cNvPr id="3" name="Content Placeholder 2">
            <a:extLst>
              <a:ext uri="{FF2B5EF4-FFF2-40B4-BE49-F238E27FC236}">
                <a16:creationId xmlns:a16="http://schemas.microsoft.com/office/drawing/2014/main" id="{2FF1FE5C-8B2C-EA42-A86C-EBEDC61F759F}"/>
              </a:ext>
            </a:extLst>
          </p:cNvPr>
          <p:cNvSpPr>
            <a:spLocks noGrp="1"/>
          </p:cNvSpPr>
          <p:nvPr>
            <p:ph idx="1"/>
          </p:nvPr>
        </p:nvSpPr>
        <p:spPr>
          <a:xfrm>
            <a:off x="246263" y="1130532"/>
            <a:ext cx="8615103" cy="5453148"/>
          </a:xfrm>
        </p:spPr>
        <p:txBody>
          <a:bodyPr>
            <a:normAutofit/>
          </a:bodyPr>
          <a:lstStyle/>
          <a:p>
            <a:pPr marL="0" indent="0">
              <a:buNone/>
            </a:pPr>
            <a:r>
              <a:rPr lang="en-US" sz="3600" b="1" dirty="0"/>
              <a:t>1 Corinthians 3:9-17 NKJ</a:t>
            </a:r>
          </a:p>
          <a:p>
            <a:pPr marL="0" indent="0">
              <a:buNone/>
            </a:pPr>
            <a:r>
              <a:rPr lang="en-US" sz="3200" b="1" baseline="30000" dirty="0">
                <a:solidFill>
                  <a:srgbClr val="000000"/>
                </a:solidFill>
              </a:rPr>
              <a:t>9 </a:t>
            </a:r>
            <a:r>
              <a:rPr lang="en-US" sz="3200" dirty="0">
                <a:solidFill>
                  <a:srgbClr val="000000"/>
                </a:solidFill>
              </a:rPr>
              <a:t>For we are God’s fellow workers; you are God’s field, </a:t>
            </a:r>
            <a:r>
              <a:rPr lang="en-US" sz="3200" i="1" dirty="0">
                <a:solidFill>
                  <a:srgbClr val="000000"/>
                </a:solidFill>
              </a:rPr>
              <a:t>you are</a:t>
            </a:r>
            <a:r>
              <a:rPr lang="en-US" sz="3200" dirty="0">
                <a:solidFill>
                  <a:srgbClr val="000000"/>
                </a:solidFill>
              </a:rPr>
              <a:t> God’s building. </a:t>
            </a:r>
            <a:r>
              <a:rPr lang="en-US" sz="3200" b="1" baseline="30000" dirty="0">
                <a:solidFill>
                  <a:srgbClr val="000000"/>
                </a:solidFill>
              </a:rPr>
              <a:t>10 </a:t>
            </a:r>
            <a:r>
              <a:rPr lang="en-US" sz="3200" dirty="0">
                <a:solidFill>
                  <a:srgbClr val="000000"/>
                </a:solidFill>
              </a:rPr>
              <a:t>According to the grace of God which was given to me, as a wise master builder I have laid the foundation, and another builds on it. But let each one take heed how he builds on it. </a:t>
            </a:r>
            <a:r>
              <a:rPr lang="en-US" sz="3200" b="1" baseline="30000" dirty="0">
                <a:solidFill>
                  <a:srgbClr val="000000"/>
                </a:solidFill>
              </a:rPr>
              <a:t>11 </a:t>
            </a:r>
            <a:r>
              <a:rPr lang="en-US" sz="3200" dirty="0">
                <a:solidFill>
                  <a:srgbClr val="000000"/>
                </a:solidFill>
              </a:rPr>
              <a:t>For no other foundation can anyone lay than that which is laid, which is Jesus Christ. </a:t>
            </a:r>
            <a:endParaRPr lang="en-US" sz="3200" dirty="0"/>
          </a:p>
        </p:txBody>
      </p:sp>
    </p:spTree>
    <p:extLst>
      <p:ext uri="{BB962C8B-B14F-4D97-AF65-F5344CB8AC3E}">
        <p14:creationId xmlns:p14="http://schemas.microsoft.com/office/powerpoint/2010/main" val="19620209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818BB-6FB4-FF44-88FA-3FC6BE0C9592}"/>
              </a:ext>
            </a:extLst>
          </p:cNvPr>
          <p:cNvSpPr>
            <a:spLocks noGrp="1"/>
          </p:cNvSpPr>
          <p:nvPr>
            <p:ph type="title"/>
          </p:nvPr>
        </p:nvSpPr>
        <p:spPr>
          <a:xfrm>
            <a:off x="628650" y="148996"/>
            <a:ext cx="7886700" cy="981536"/>
          </a:xfrm>
        </p:spPr>
        <p:txBody>
          <a:bodyPr>
            <a:normAutofit/>
          </a:bodyPr>
          <a:lstStyle/>
          <a:p>
            <a:pPr algn="ctr"/>
            <a:r>
              <a:rPr lang="en-US" sz="5400" b="1" dirty="0"/>
              <a:t>Where God Dwells</a:t>
            </a:r>
          </a:p>
        </p:txBody>
      </p:sp>
      <p:sp>
        <p:nvSpPr>
          <p:cNvPr id="3" name="Content Placeholder 2">
            <a:extLst>
              <a:ext uri="{FF2B5EF4-FFF2-40B4-BE49-F238E27FC236}">
                <a16:creationId xmlns:a16="http://schemas.microsoft.com/office/drawing/2014/main" id="{2FF1FE5C-8B2C-EA42-A86C-EBEDC61F759F}"/>
              </a:ext>
            </a:extLst>
          </p:cNvPr>
          <p:cNvSpPr>
            <a:spLocks noGrp="1"/>
          </p:cNvSpPr>
          <p:nvPr>
            <p:ph idx="1"/>
          </p:nvPr>
        </p:nvSpPr>
        <p:spPr>
          <a:xfrm>
            <a:off x="264448" y="1130532"/>
            <a:ext cx="8615103" cy="5453148"/>
          </a:xfrm>
        </p:spPr>
        <p:txBody>
          <a:bodyPr>
            <a:normAutofit/>
          </a:bodyPr>
          <a:lstStyle/>
          <a:p>
            <a:pPr marL="0" indent="0">
              <a:buNone/>
            </a:pPr>
            <a:r>
              <a:rPr lang="en-US" sz="3600" b="1" dirty="0"/>
              <a:t>Revelation 21:3</a:t>
            </a:r>
          </a:p>
          <a:p>
            <a:pPr marL="0" indent="0">
              <a:buNone/>
            </a:pPr>
            <a:r>
              <a:rPr lang="en-US" sz="3600" b="1" baseline="30000" dirty="0">
                <a:solidFill>
                  <a:srgbClr val="000000"/>
                </a:solidFill>
                <a:latin typeface="system-ui"/>
              </a:rPr>
              <a:t>3 </a:t>
            </a:r>
            <a:r>
              <a:rPr lang="en-US" sz="3600" dirty="0">
                <a:solidFill>
                  <a:srgbClr val="000000"/>
                </a:solidFill>
                <a:latin typeface="system-ui"/>
              </a:rPr>
              <a:t>And I heard a loud voice from heaven saying, </a:t>
            </a:r>
            <a:r>
              <a:rPr lang="en-US" sz="3600" b="1" dirty="0">
                <a:solidFill>
                  <a:srgbClr val="000000"/>
                </a:solidFill>
                <a:latin typeface="system-ui"/>
              </a:rPr>
              <a:t>“Behold, the tabernacle of God </a:t>
            </a:r>
            <a:r>
              <a:rPr lang="en-US" sz="3600" b="1" i="1" dirty="0">
                <a:solidFill>
                  <a:srgbClr val="000000"/>
                </a:solidFill>
                <a:latin typeface="system-ui"/>
              </a:rPr>
              <a:t>is</a:t>
            </a:r>
            <a:r>
              <a:rPr lang="en-US" sz="3600" b="1" dirty="0">
                <a:solidFill>
                  <a:srgbClr val="000000"/>
                </a:solidFill>
                <a:latin typeface="system-ui"/>
              </a:rPr>
              <a:t> with men, and He will dwell with them, and they shall be His people. God Himself will be with them </a:t>
            </a:r>
            <a:r>
              <a:rPr lang="en-US" sz="3600" b="1" i="1" dirty="0">
                <a:solidFill>
                  <a:srgbClr val="000000"/>
                </a:solidFill>
                <a:latin typeface="system-ui"/>
              </a:rPr>
              <a:t>and be</a:t>
            </a:r>
            <a:r>
              <a:rPr lang="en-US" sz="3600" b="1" dirty="0">
                <a:solidFill>
                  <a:srgbClr val="000000"/>
                </a:solidFill>
                <a:latin typeface="system-ui"/>
              </a:rPr>
              <a:t> their God.”</a:t>
            </a:r>
            <a:endParaRPr lang="en-US" sz="3600" b="1" dirty="0"/>
          </a:p>
        </p:txBody>
      </p:sp>
    </p:spTree>
    <p:extLst>
      <p:ext uri="{BB962C8B-B14F-4D97-AF65-F5344CB8AC3E}">
        <p14:creationId xmlns:p14="http://schemas.microsoft.com/office/powerpoint/2010/main" val="23451061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87F2E-8325-F140-9FCD-FD304BC5A3D6}"/>
              </a:ext>
            </a:extLst>
          </p:cNvPr>
          <p:cNvSpPr>
            <a:spLocks noGrp="1"/>
          </p:cNvSpPr>
          <p:nvPr>
            <p:ph type="title"/>
          </p:nvPr>
        </p:nvSpPr>
        <p:spPr>
          <a:xfrm>
            <a:off x="290945" y="365126"/>
            <a:ext cx="8499764" cy="6035674"/>
          </a:xfrm>
        </p:spPr>
        <p:txBody>
          <a:bodyPr>
            <a:normAutofit/>
          </a:bodyPr>
          <a:lstStyle/>
          <a:p>
            <a:pPr algn="ctr"/>
            <a:r>
              <a:rPr lang="en-US" sz="6600" b="1" dirty="0"/>
              <a:t>Are you a Sanctuary? </a:t>
            </a:r>
            <a:br>
              <a:rPr lang="en-US" sz="6600" b="1" dirty="0"/>
            </a:br>
            <a:r>
              <a:rPr lang="en-US" sz="6600" b="1" dirty="0"/>
              <a:t>Does God dwell in you? </a:t>
            </a:r>
          </a:p>
        </p:txBody>
      </p:sp>
    </p:spTree>
    <p:extLst>
      <p:ext uri="{BB962C8B-B14F-4D97-AF65-F5344CB8AC3E}">
        <p14:creationId xmlns:p14="http://schemas.microsoft.com/office/powerpoint/2010/main" val="33353873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87F2E-8325-F140-9FCD-FD304BC5A3D6}"/>
              </a:ext>
            </a:extLst>
          </p:cNvPr>
          <p:cNvSpPr>
            <a:spLocks noGrp="1"/>
          </p:cNvSpPr>
          <p:nvPr>
            <p:ph type="title"/>
          </p:nvPr>
        </p:nvSpPr>
        <p:spPr>
          <a:xfrm>
            <a:off x="290945" y="365126"/>
            <a:ext cx="8499764" cy="6035674"/>
          </a:xfrm>
        </p:spPr>
        <p:txBody>
          <a:bodyPr/>
          <a:lstStyle/>
          <a:p>
            <a:pPr algn="ctr"/>
            <a:r>
              <a:rPr lang="en-US" b="1" dirty="0"/>
              <a:t>Lord, pre-pare me </a:t>
            </a:r>
            <a:br>
              <a:rPr lang="en-US" b="1" dirty="0"/>
            </a:br>
            <a:r>
              <a:rPr lang="en-US" b="1" dirty="0"/>
              <a:t>to be a sanctuary</a:t>
            </a:r>
            <a:br>
              <a:rPr lang="en-US" b="1" dirty="0"/>
            </a:br>
            <a:r>
              <a:rPr lang="en-US" b="1" dirty="0"/>
              <a:t>Pure and holy, </a:t>
            </a:r>
            <a:br>
              <a:rPr lang="en-US" b="1" dirty="0"/>
            </a:br>
            <a:r>
              <a:rPr lang="en-US" b="1" dirty="0"/>
              <a:t>tried and true;</a:t>
            </a:r>
            <a:br>
              <a:rPr lang="en-US" b="1" dirty="0"/>
            </a:br>
            <a:br>
              <a:rPr lang="en-US" b="1" dirty="0"/>
            </a:br>
            <a:r>
              <a:rPr lang="en-US" b="1" dirty="0"/>
              <a:t>With thanksgiving </a:t>
            </a:r>
            <a:br>
              <a:rPr lang="en-US" b="1" dirty="0"/>
            </a:br>
            <a:r>
              <a:rPr lang="en-US" b="1" dirty="0"/>
              <a:t>I'll be a living</a:t>
            </a:r>
            <a:br>
              <a:rPr lang="en-US" b="1" dirty="0"/>
            </a:br>
            <a:r>
              <a:rPr lang="en-US" b="1" dirty="0"/>
              <a:t>Sanctuary for You.</a:t>
            </a:r>
          </a:p>
        </p:txBody>
      </p:sp>
    </p:spTree>
    <p:extLst>
      <p:ext uri="{BB962C8B-B14F-4D97-AF65-F5344CB8AC3E}">
        <p14:creationId xmlns:p14="http://schemas.microsoft.com/office/powerpoint/2010/main" val="24924294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D822220-74AC-A044-B403-50F8F2E6B323}"/>
              </a:ext>
            </a:extLst>
          </p:cNvPr>
          <p:cNvPicPr>
            <a:picLocks noGrp="1" noChangeAspect="1"/>
          </p:cNvPicPr>
          <p:nvPr>
            <p:ph idx="1"/>
          </p:nvPr>
        </p:nvPicPr>
        <p:blipFill>
          <a:blip r:embed="rId2"/>
          <a:stretch>
            <a:fillRect/>
          </a:stretch>
        </p:blipFill>
        <p:spPr>
          <a:xfrm>
            <a:off x="1558637" y="251519"/>
            <a:ext cx="5926209" cy="6320299"/>
          </a:xfrm>
          <a:prstGeom prst="rect">
            <a:avLst/>
          </a:prstGeom>
        </p:spPr>
      </p:pic>
    </p:spTree>
    <p:extLst>
      <p:ext uri="{BB962C8B-B14F-4D97-AF65-F5344CB8AC3E}">
        <p14:creationId xmlns:p14="http://schemas.microsoft.com/office/powerpoint/2010/main" val="35295427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87F2E-8325-F140-9FCD-FD304BC5A3D6}"/>
              </a:ext>
            </a:extLst>
          </p:cNvPr>
          <p:cNvSpPr>
            <a:spLocks noGrp="1"/>
          </p:cNvSpPr>
          <p:nvPr>
            <p:ph type="title"/>
          </p:nvPr>
        </p:nvSpPr>
        <p:spPr>
          <a:xfrm>
            <a:off x="290945" y="365126"/>
            <a:ext cx="8499764" cy="6035674"/>
          </a:xfrm>
        </p:spPr>
        <p:txBody>
          <a:bodyPr>
            <a:normAutofit/>
          </a:bodyPr>
          <a:lstStyle/>
          <a:p>
            <a:pPr algn="ctr"/>
            <a:r>
              <a:rPr lang="en-US" b="1" dirty="0"/>
              <a:t>It is you, Lord</a:t>
            </a:r>
            <a:br>
              <a:rPr lang="en-US" b="1" dirty="0"/>
            </a:br>
            <a:r>
              <a:rPr lang="en-US" b="1" dirty="0"/>
              <a:t>Who came to save</a:t>
            </a:r>
            <a:br>
              <a:rPr lang="en-US" b="1" dirty="0"/>
            </a:br>
            <a:r>
              <a:rPr lang="en-US" b="1" dirty="0"/>
              <a:t>The heart and soul</a:t>
            </a:r>
            <a:br>
              <a:rPr lang="en-US" b="1" dirty="0"/>
            </a:br>
            <a:r>
              <a:rPr lang="en-US" b="1" dirty="0"/>
              <a:t>of every man.</a:t>
            </a:r>
            <a:br>
              <a:rPr lang="en-US" b="1" dirty="0"/>
            </a:br>
            <a:br>
              <a:rPr lang="en-US" b="1" dirty="0"/>
            </a:br>
            <a:r>
              <a:rPr lang="en-US" b="1" dirty="0"/>
              <a:t>It is you Lord</a:t>
            </a:r>
            <a:br>
              <a:rPr lang="en-US" b="1" dirty="0"/>
            </a:br>
            <a:r>
              <a:rPr lang="en-US" b="1" dirty="0"/>
              <a:t>Who knows my weakness,</a:t>
            </a:r>
            <a:br>
              <a:rPr lang="en-US" b="1" dirty="0"/>
            </a:br>
            <a:r>
              <a:rPr lang="en-US" b="1" dirty="0"/>
              <a:t>Who gives me strength,</a:t>
            </a:r>
            <a:br>
              <a:rPr lang="en-US" b="1" dirty="0"/>
            </a:br>
            <a:r>
              <a:rPr lang="en-US" b="1" dirty="0"/>
              <a:t>With thine own hand.</a:t>
            </a:r>
          </a:p>
        </p:txBody>
      </p:sp>
    </p:spTree>
    <p:extLst>
      <p:ext uri="{BB962C8B-B14F-4D97-AF65-F5344CB8AC3E}">
        <p14:creationId xmlns:p14="http://schemas.microsoft.com/office/powerpoint/2010/main" val="37042321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2E8E447-B394-3144-8A8A-3C14B340003D}"/>
              </a:ext>
            </a:extLst>
          </p:cNvPr>
          <p:cNvPicPr>
            <a:picLocks noGrp="1" noChangeAspect="1"/>
          </p:cNvPicPr>
          <p:nvPr>
            <p:ph idx="1"/>
          </p:nvPr>
        </p:nvPicPr>
        <p:blipFill>
          <a:blip r:embed="rId2"/>
          <a:stretch>
            <a:fillRect/>
          </a:stretch>
        </p:blipFill>
        <p:spPr>
          <a:xfrm>
            <a:off x="0" y="0"/>
            <a:ext cx="9144000" cy="6952312"/>
          </a:xfrm>
          <a:prstGeom prst="rect">
            <a:avLst/>
          </a:prstGeom>
        </p:spPr>
      </p:pic>
    </p:spTree>
    <p:extLst>
      <p:ext uri="{BB962C8B-B14F-4D97-AF65-F5344CB8AC3E}">
        <p14:creationId xmlns:p14="http://schemas.microsoft.com/office/powerpoint/2010/main" val="32520871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CBC630B-6CDE-A646-A75B-6A8C5F8A1D11}"/>
              </a:ext>
            </a:extLst>
          </p:cNvPr>
          <p:cNvPicPr>
            <a:picLocks noGrp="1" noChangeAspect="1"/>
          </p:cNvPicPr>
          <p:nvPr>
            <p:ph idx="1"/>
          </p:nvPr>
        </p:nvPicPr>
        <p:blipFill>
          <a:blip r:embed="rId2"/>
          <a:stretch>
            <a:fillRect/>
          </a:stretch>
        </p:blipFill>
        <p:spPr>
          <a:xfrm>
            <a:off x="742035" y="685801"/>
            <a:ext cx="7516688" cy="5449599"/>
          </a:xfrm>
          <a:prstGeom prst="rect">
            <a:avLst/>
          </a:prstGeom>
        </p:spPr>
      </p:pic>
    </p:spTree>
    <p:extLst>
      <p:ext uri="{BB962C8B-B14F-4D97-AF65-F5344CB8AC3E}">
        <p14:creationId xmlns:p14="http://schemas.microsoft.com/office/powerpoint/2010/main" val="22332574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6E134C-6137-954F-9709-FA34BB11C5F5}"/>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688738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818BB-6FB4-FF44-88FA-3FC6BE0C9592}"/>
              </a:ext>
            </a:extLst>
          </p:cNvPr>
          <p:cNvSpPr>
            <a:spLocks noGrp="1"/>
          </p:cNvSpPr>
          <p:nvPr>
            <p:ph type="title"/>
          </p:nvPr>
        </p:nvSpPr>
        <p:spPr>
          <a:xfrm>
            <a:off x="628650" y="148996"/>
            <a:ext cx="7886700" cy="981536"/>
          </a:xfrm>
        </p:spPr>
        <p:txBody>
          <a:bodyPr>
            <a:normAutofit/>
          </a:bodyPr>
          <a:lstStyle/>
          <a:p>
            <a:pPr algn="ctr"/>
            <a:r>
              <a:rPr lang="en-US" sz="5400" b="1" dirty="0"/>
              <a:t>Temple of God</a:t>
            </a:r>
          </a:p>
        </p:txBody>
      </p:sp>
      <p:sp>
        <p:nvSpPr>
          <p:cNvPr id="3" name="Content Placeholder 2">
            <a:extLst>
              <a:ext uri="{FF2B5EF4-FFF2-40B4-BE49-F238E27FC236}">
                <a16:creationId xmlns:a16="http://schemas.microsoft.com/office/drawing/2014/main" id="{2FF1FE5C-8B2C-EA42-A86C-EBEDC61F759F}"/>
              </a:ext>
            </a:extLst>
          </p:cNvPr>
          <p:cNvSpPr>
            <a:spLocks noGrp="1"/>
          </p:cNvSpPr>
          <p:nvPr>
            <p:ph idx="1"/>
          </p:nvPr>
        </p:nvSpPr>
        <p:spPr>
          <a:xfrm>
            <a:off x="264448" y="1130532"/>
            <a:ext cx="8615103" cy="5453148"/>
          </a:xfrm>
        </p:spPr>
        <p:txBody>
          <a:bodyPr>
            <a:normAutofit/>
          </a:bodyPr>
          <a:lstStyle/>
          <a:p>
            <a:pPr marL="0" indent="0">
              <a:buNone/>
            </a:pPr>
            <a:r>
              <a:rPr lang="en-US" sz="3600" b="1" dirty="0"/>
              <a:t>1 Corinthians 3:9-17 NKJ</a:t>
            </a:r>
          </a:p>
          <a:p>
            <a:pPr marL="0" indent="0">
              <a:buNone/>
            </a:pPr>
            <a:r>
              <a:rPr lang="en-US" sz="3200" b="1" baseline="30000" dirty="0">
                <a:solidFill>
                  <a:srgbClr val="000000"/>
                </a:solidFill>
              </a:rPr>
              <a:t>12 </a:t>
            </a:r>
            <a:r>
              <a:rPr lang="en-US" sz="3200" dirty="0">
                <a:solidFill>
                  <a:srgbClr val="000000"/>
                </a:solidFill>
              </a:rPr>
              <a:t>Now if anyone builds on this foundation </a:t>
            </a:r>
            <a:r>
              <a:rPr lang="en-US" sz="3200" i="1" dirty="0">
                <a:solidFill>
                  <a:srgbClr val="000000"/>
                </a:solidFill>
              </a:rPr>
              <a:t>with</a:t>
            </a:r>
            <a:r>
              <a:rPr lang="en-US" sz="3200" dirty="0">
                <a:solidFill>
                  <a:srgbClr val="000000"/>
                </a:solidFill>
              </a:rPr>
              <a:t> gold, silver, precious stones, wood, hay, straw, </a:t>
            </a:r>
            <a:r>
              <a:rPr lang="en-US" sz="3200" b="1" baseline="30000" dirty="0">
                <a:solidFill>
                  <a:srgbClr val="000000"/>
                </a:solidFill>
              </a:rPr>
              <a:t>13 </a:t>
            </a:r>
            <a:r>
              <a:rPr lang="en-US" sz="3200" dirty="0">
                <a:solidFill>
                  <a:srgbClr val="000000"/>
                </a:solidFill>
              </a:rPr>
              <a:t>each one’s work will become clear; for the Day will declare it, because it will be revealed by fire; and the fire will test each one’s work, of what sort it is. </a:t>
            </a:r>
            <a:r>
              <a:rPr lang="en-US" sz="3200" baseline="30000" dirty="0">
                <a:solidFill>
                  <a:srgbClr val="000000"/>
                </a:solidFill>
              </a:rPr>
              <a:t>14</a:t>
            </a:r>
            <a:r>
              <a:rPr lang="en-US" sz="3200" dirty="0">
                <a:solidFill>
                  <a:srgbClr val="000000"/>
                </a:solidFill>
              </a:rPr>
              <a:t> If anyone’s work which he has built on it endures, he will receive a reward. </a:t>
            </a:r>
            <a:r>
              <a:rPr lang="en-US" sz="3200" baseline="30000" dirty="0">
                <a:solidFill>
                  <a:srgbClr val="000000"/>
                </a:solidFill>
              </a:rPr>
              <a:t>15</a:t>
            </a:r>
            <a:r>
              <a:rPr lang="en-US" sz="3200" dirty="0">
                <a:solidFill>
                  <a:srgbClr val="000000"/>
                </a:solidFill>
              </a:rPr>
              <a:t> If anyone’s work is burned, he will suffer loss; but he himself will be saved, yet so as through fire. </a:t>
            </a:r>
          </a:p>
        </p:txBody>
      </p:sp>
    </p:spTree>
    <p:extLst>
      <p:ext uri="{BB962C8B-B14F-4D97-AF65-F5344CB8AC3E}">
        <p14:creationId xmlns:p14="http://schemas.microsoft.com/office/powerpoint/2010/main" val="3028171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818BB-6FB4-FF44-88FA-3FC6BE0C9592}"/>
              </a:ext>
            </a:extLst>
          </p:cNvPr>
          <p:cNvSpPr>
            <a:spLocks noGrp="1"/>
          </p:cNvSpPr>
          <p:nvPr>
            <p:ph type="title"/>
          </p:nvPr>
        </p:nvSpPr>
        <p:spPr>
          <a:xfrm>
            <a:off x="628650" y="148996"/>
            <a:ext cx="7886700" cy="981536"/>
          </a:xfrm>
        </p:spPr>
        <p:txBody>
          <a:bodyPr>
            <a:normAutofit/>
          </a:bodyPr>
          <a:lstStyle/>
          <a:p>
            <a:pPr algn="ctr"/>
            <a:r>
              <a:rPr lang="en-US" sz="5400" b="1" dirty="0"/>
              <a:t>Temple of God</a:t>
            </a:r>
          </a:p>
        </p:txBody>
      </p:sp>
      <p:sp>
        <p:nvSpPr>
          <p:cNvPr id="3" name="Content Placeholder 2">
            <a:extLst>
              <a:ext uri="{FF2B5EF4-FFF2-40B4-BE49-F238E27FC236}">
                <a16:creationId xmlns:a16="http://schemas.microsoft.com/office/drawing/2014/main" id="{2FF1FE5C-8B2C-EA42-A86C-EBEDC61F759F}"/>
              </a:ext>
            </a:extLst>
          </p:cNvPr>
          <p:cNvSpPr>
            <a:spLocks noGrp="1"/>
          </p:cNvSpPr>
          <p:nvPr>
            <p:ph idx="1"/>
          </p:nvPr>
        </p:nvSpPr>
        <p:spPr>
          <a:xfrm>
            <a:off x="264448" y="1130532"/>
            <a:ext cx="8615103" cy="5453148"/>
          </a:xfrm>
        </p:spPr>
        <p:txBody>
          <a:bodyPr>
            <a:normAutofit/>
          </a:bodyPr>
          <a:lstStyle/>
          <a:p>
            <a:pPr marL="0" indent="0">
              <a:buNone/>
            </a:pPr>
            <a:r>
              <a:rPr lang="en-US" sz="3600" b="1" dirty="0"/>
              <a:t>1 Corinthians 3:9-17 NKJ</a:t>
            </a:r>
          </a:p>
          <a:p>
            <a:pPr marL="0" indent="0">
              <a:buNone/>
            </a:pPr>
            <a:r>
              <a:rPr lang="en-US" sz="3200" baseline="30000" dirty="0">
                <a:solidFill>
                  <a:srgbClr val="000000"/>
                </a:solidFill>
              </a:rPr>
              <a:t>16</a:t>
            </a:r>
            <a:r>
              <a:rPr lang="en-US" sz="3200" dirty="0">
                <a:solidFill>
                  <a:srgbClr val="000000"/>
                </a:solidFill>
              </a:rPr>
              <a:t> Do you not know that you are the temple of God and that the Spirit of God dwells in you? </a:t>
            </a:r>
            <a:r>
              <a:rPr lang="en-US" sz="3200" baseline="30000" dirty="0">
                <a:solidFill>
                  <a:srgbClr val="000000"/>
                </a:solidFill>
              </a:rPr>
              <a:t>17</a:t>
            </a:r>
            <a:r>
              <a:rPr lang="en-US" sz="3200" dirty="0">
                <a:solidFill>
                  <a:srgbClr val="000000"/>
                </a:solidFill>
              </a:rPr>
              <a:t> If anyone defiles the temple of God, God will destroy him. For the temple of God is holy, which temple you are.</a:t>
            </a:r>
          </a:p>
        </p:txBody>
      </p:sp>
    </p:spTree>
    <p:extLst>
      <p:ext uri="{BB962C8B-B14F-4D97-AF65-F5344CB8AC3E}">
        <p14:creationId xmlns:p14="http://schemas.microsoft.com/office/powerpoint/2010/main" val="3408265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B85F415-0EA6-3D4E-AC1C-F54CBD0EBE69}"/>
              </a:ext>
            </a:extLst>
          </p:cNvPr>
          <p:cNvPicPr>
            <a:picLocks noGrp="1" noChangeAspect="1"/>
          </p:cNvPicPr>
          <p:nvPr>
            <p:ph idx="1"/>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586962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818BB-6FB4-FF44-88FA-3FC6BE0C9592}"/>
              </a:ext>
            </a:extLst>
          </p:cNvPr>
          <p:cNvSpPr>
            <a:spLocks noGrp="1"/>
          </p:cNvSpPr>
          <p:nvPr>
            <p:ph type="title"/>
          </p:nvPr>
        </p:nvSpPr>
        <p:spPr>
          <a:xfrm>
            <a:off x="628650" y="148996"/>
            <a:ext cx="7886700" cy="981536"/>
          </a:xfrm>
        </p:spPr>
        <p:txBody>
          <a:bodyPr>
            <a:normAutofit fontScale="90000"/>
          </a:bodyPr>
          <a:lstStyle/>
          <a:p>
            <a:pPr algn="ctr"/>
            <a:r>
              <a:rPr lang="en-US" sz="5400" b="1" dirty="0"/>
              <a:t>Sanctuary for God’s Presence</a:t>
            </a:r>
          </a:p>
        </p:txBody>
      </p:sp>
      <p:sp>
        <p:nvSpPr>
          <p:cNvPr id="3" name="Content Placeholder 2">
            <a:extLst>
              <a:ext uri="{FF2B5EF4-FFF2-40B4-BE49-F238E27FC236}">
                <a16:creationId xmlns:a16="http://schemas.microsoft.com/office/drawing/2014/main" id="{2FF1FE5C-8B2C-EA42-A86C-EBEDC61F759F}"/>
              </a:ext>
            </a:extLst>
          </p:cNvPr>
          <p:cNvSpPr>
            <a:spLocks noGrp="1"/>
          </p:cNvSpPr>
          <p:nvPr>
            <p:ph idx="1"/>
          </p:nvPr>
        </p:nvSpPr>
        <p:spPr>
          <a:xfrm>
            <a:off x="264448" y="1130532"/>
            <a:ext cx="8615103" cy="5453148"/>
          </a:xfrm>
        </p:spPr>
        <p:txBody>
          <a:bodyPr>
            <a:normAutofit/>
          </a:bodyPr>
          <a:lstStyle/>
          <a:p>
            <a:pPr marL="0" indent="0">
              <a:buNone/>
            </a:pPr>
            <a:r>
              <a:rPr lang="en-US" sz="3600" b="1" dirty="0"/>
              <a:t>1 Corinthians 3:16-17 NKJ</a:t>
            </a:r>
          </a:p>
          <a:p>
            <a:pPr marL="0" indent="0">
              <a:buNone/>
            </a:pPr>
            <a:r>
              <a:rPr lang="en-US" sz="3200" baseline="30000" dirty="0">
                <a:solidFill>
                  <a:srgbClr val="000000"/>
                </a:solidFill>
              </a:rPr>
              <a:t>16</a:t>
            </a:r>
            <a:r>
              <a:rPr lang="en-US" sz="3200" dirty="0">
                <a:solidFill>
                  <a:srgbClr val="000000"/>
                </a:solidFill>
              </a:rPr>
              <a:t> Do you not know that </a:t>
            </a:r>
            <a:r>
              <a:rPr lang="en-US" sz="3200" dirty="0"/>
              <a:t>you are the </a:t>
            </a:r>
            <a:r>
              <a:rPr lang="en-US" sz="3200" b="1" u="sng" dirty="0"/>
              <a:t>temple of God</a:t>
            </a:r>
            <a:r>
              <a:rPr lang="en-US" sz="3200" dirty="0"/>
              <a:t> </a:t>
            </a:r>
            <a:r>
              <a:rPr lang="en-US" sz="3200" dirty="0">
                <a:solidFill>
                  <a:srgbClr val="000000"/>
                </a:solidFill>
              </a:rPr>
              <a:t>and that the </a:t>
            </a:r>
            <a:r>
              <a:rPr lang="en-US" sz="3200" b="1" u="sng" dirty="0">
                <a:solidFill>
                  <a:srgbClr val="000000"/>
                </a:solidFill>
              </a:rPr>
              <a:t>Spirit of God dwells in you</a:t>
            </a:r>
            <a:r>
              <a:rPr lang="en-US" sz="3200" dirty="0">
                <a:solidFill>
                  <a:srgbClr val="000000"/>
                </a:solidFill>
              </a:rPr>
              <a:t>? </a:t>
            </a:r>
          </a:p>
          <a:p>
            <a:pPr marL="0" indent="0">
              <a:buNone/>
            </a:pPr>
            <a:endParaRPr lang="en-US" sz="3200" baseline="30000" dirty="0">
              <a:solidFill>
                <a:srgbClr val="000000"/>
              </a:solidFill>
            </a:endParaRPr>
          </a:p>
          <a:p>
            <a:pPr marL="0" indent="0">
              <a:buNone/>
            </a:pPr>
            <a:r>
              <a:rPr lang="en-US" sz="3200" baseline="30000" dirty="0">
                <a:solidFill>
                  <a:srgbClr val="000000"/>
                </a:solidFill>
              </a:rPr>
              <a:t>17</a:t>
            </a:r>
            <a:r>
              <a:rPr lang="en-US" sz="3200" dirty="0">
                <a:solidFill>
                  <a:srgbClr val="000000"/>
                </a:solidFill>
              </a:rPr>
              <a:t> </a:t>
            </a:r>
            <a:r>
              <a:rPr lang="en-US" sz="3200" b="1" u="sng" dirty="0">
                <a:solidFill>
                  <a:srgbClr val="000000"/>
                </a:solidFill>
              </a:rPr>
              <a:t>If anyone defiles the temple of God</a:t>
            </a:r>
            <a:r>
              <a:rPr lang="en-US" sz="3200" dirty="0">
                <a:solidFill>
                  <a:srgbClr val="000000"/>
                </a:solidFill>
              </a:rPr>
              <a:t>, </a:t>
            </a:r>
            <a:r>
              <a:rPr lang="en-US" sz="3200" i="1" dirty="0">
                <a:solidFill>
                  <a:srgbClr val="000000"/>
                </a:solidFill>
              </a:rPr>
              <a:t>God will destroy him</a:t>
            </a:r>
            <a:r>
              <a:rPr lang="en-US" sz="3200" dirty="0">
                <a:solidFill>
                  <a:srgbClr val="000000"/>
                </a:solidFill>
              </a:rPr>
              <a:t>. </a:t>
            </a:r>
            <a:r>
              <a:rPr lang="en-US" sz="3200" b="1" u="sng" dirty="0">
                <a:solidFill>
                  <a:srgbClr val="0070C0"/>
                </a:solidFill>
              </a:rPr>
              <a:t>For the temple of God is holy, which temple you are.</a:t>
            </a:r>
          </a:p>
        </p:txBody>
      </p:sp>
    </p:spTree>
    <p:extLst>
      <p:ext uri="{BB962C8B-B14F-4D97-AF65-F5344CB8AC3E}">
        <p14:creationId xmlns:p14="http://schemas.microsoft.com/office/powerpoint/2010/main" val="543976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818BB-6FB4-FF44-88FA-3FC6BE0C9592}"/>
              </a:ext>
            </a:extLst>
          </p:cNvPr>
          <p:cNvSpPr>
            <a:spLocks noGrp="1"/>
          </p:cNvSpPr>
          <p:nvPr>
            <p:ph type="title"/>
          </p:nvPr>
        </p:nvSpPr>
        <p:spPr>
          <a:xfrm>
            <a:off x="628650" y="148996"/>
            <a:ext cx="7886700" cy="981536"/>
          </a:xfrm>
        </p:spPr>
        <p:txBody>
          <a:bodyPr>
            <a:normAutofit/>
          </a:bodyPr>
          <a:lstStyle/>
          <a:p>
            <a:pPr algn="ctr"/>
            <a:r>
              <a:rPr lang="en-US" sz="5400" b="1" dirty="0"/>
              <a:t>How Is My Foundation? </a:t>
            </a:r>
          </a:p>
        </p:txBody>
      </p:sp>
      <p:sp>
        <p:nvSpPr>
          <p:cNvPr id="3" name="Content Placeholder 2">
            <a:extLst>
              <a:ext uri="{FF2B5EF4-FFF2-40B4-BE49-F238E27FC236}">
                <a16:creationId xmlns:a16="http://schemas.microsoft.com/office/drawing/2014/main" id="{2FF1FE5C-8B2C-EA42-A86C-EBEDC61F759F}"/>
              </a:ext>
            </a:extLst>
          </p:cNvPr>
          <p:cNvSpPr>
            <a:spLocks noGrp="1"/>
          </p:cNvSpPr>
          <p:nvPr>
            <p:ph idx="1"/>
          </p:nvPr>
        </p:nvSpPr>
        <p:spPr>
          <a:xfrm>
            <a:off x="264448" y="1130532"/>
            <a:ext cx="8615103" cy="5453148"/>
          </a:xfrm>
        </p:spPr>
        <p:txBody>
          <a:bodyPr>
            <a:normAutofit/>
          </a:bodyPr>
          <a:lstStyle/>
          <a:p>
            <a:pPr marL="0" indent="0">
              <a:buNone/>
            </a:pPr>
            <a:r>
              <a:rPr lang="en-US" sz="3600" b="1" dirty="0"/>
              <a:t>Is it cracked? </a:t>
            </a:r>
          </a:p>
          <a:p>
            <a:pPr marL="0" indent="0">
              <a:buNone/>
            </a:pPr>
            <a:r>
              <a:rPr lang="en-US" sz="3600" b="1" dirty="0"/>
              <a:t>Is it compromised? </a:t>
            </a:r>
          </a:p>
          <a:p>
            <a:pPr marL="0" indent="0">
              <a:buNone/>
            </a:pPr>
            <a:r>
              <a:rPr lang="en-US" sz="3600" b="1" dirty="0"/>
              <a:t>Will it hold the structure built upon it? </a:t>
            </a:r>
          </a:p>
          <a:p>
            <a:pPr marL="0" indent="0">
              <a:buNone/>
            </a:pPr>
            <a:endParaRPr lang="en-US" sz="3600" b="1" dirty="0"/>
          </a:p>
          <a:p>
            <a:pPr marL="0" indent="0">
              <a:buNone/>
            </a:pPr>
            <a:r>
              <a:rPr lang="en-US" sz="3600" b="1" dirty="0"/>
              <a:t>If the foundation isn’t firm, the building won’t stand. </a:t>
            </a:r>
          </a:p>
          <a:p>
            <a:pPr marL="0" indent="0">
              <a:buNone/>
            </a:pPr>
            <a:endParaRPr lang="en-US" sz="3600" b="1" dirty="0"/>
          </a:p>
          <a:p>
            <a:pPr marL="0" indent="0">
              <a:buNone/>
            </a:pPr>
            <a:r>
              <a:rPr lang="en-US" sz="3600" b="1" dirty="0"/>
              <a:t>Matthew 7:21-29</a:t>
            </a:r>
          </a:p>
          <a:p>
            <a:pPr marL="0" indent="0">
              <a:buNone/>
            </a:pPr>
            <a:endParaRPr lang="en-US" sz="3200" b="1" u="sng" dirty="0">
              <a:solidFill>
                <a:srgbClr val="0070C0"/>
              </a:solidFill>
            </a:endParaRPr>
          </a:p>
        </p:txBody>
      </p:sp>
    </p:spTree>
    <p:extLst>
      <p:ext uri="{BB962C8B-B14F-4D97-AF65-F5344CB8AC3E}">
        <p14:creationId xmlns:p14="http://schemas.microsoft.com/office/powerpoint/2010/main" val="4098015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4332648-6EF5-BC4B-B567-8765527E8F3E}"/>
              </a:ext>
            </a:extLst>
          </p:cNvPr>
          <p:cNvPicPr>
            <a:picLocks noGrp="1" noChangeAspect="1"/>
          </p:cNvPicPr>
          <p:nvPr>
            <p:ph idx="1"/>
          </p:nvPr>
        </p:nvPicPr>
        <p:blipFill>
          <a:blip r:embed="rId3"/>
          <a:stretch>
            <a:fillRect/>
          </a:stretch>
        </p:blipFill>
        <p:spPr>
          <a:xfrm>
            <a:off x="246063" y="1056098"/>
            <a:ext cx="8615362" cy="4853320"/>
          </a:xfrm>
          <a:prstGeom prst="rect">
            <a:avLst/>
          </a:prstGeom>
        </p:spPr>
      </p:pic>
    </p:spTree>
    <p:extLst>
      <p:ext uri="{BB962C8B-B14F-4D97-AF65-F5344CB8AC3E}">
        <p14:creationId xmlns:p14="http://schemas.microsoft.com/office/powerpoint/2010/main" val="3378412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818BB-6FB4-FF44-88FA-3FC6BE0C9592}"/>
              </a:ext>
            </a:extLst>
          </p:cNvPr>
          <p:cNvSpPr>
            <a:spLocks noGrp="1"/>
          </p:cNvSpPr>
          <p:nvPr>
            <p:ph type="title"/>
          </p:nvPr>
        </p:nvSpPr>
        <p:spPr>
          <a:xfrm>
            <a:off x="628650" y="148996"/>
            <a:ext cx="7886700" cy="981536"/>
          </a:xfrm>
        </p:spPr>
        <p:txBody>
          <a:bodyPr>
            <a:normAutofit/>
          </a:bodyPr>
          <a:lstStyle/>
          <a:p>
            <a:pPr algn="ctr"/>
            <a:r>
              <a:rPr lang="en-US" sz="5400" b="1" dirty="0"/>
              <a:t>True Worship</a:t>
            </a:r>
          </a:p>
        </p:txBody>
      </p:sp>
      <p:sp>
        <p:nvSpPr>
          <p:cNvPr id="3" name="Content Placeholder 2">
            <a:extLst>
              <a:ext uri="{FF2B5EF4-FFF2-40B4-BE49-F238E27FC236}">
                <a16:creationId xmlns:a16="http://schemas.microsoft.com/office/drawing/2014/main" id="{2FF1FE5C-8B2C-EA42-A86C-EBEDC61F759F}"/>
              </a:ext>
            </a:extLst>
          </p:cNvPr>
          <p:cNvSpPr>
            <a:spLocks noGrp="1"/>
          </p:cNvSpPr>
          <p:nvPr>
            <p:ph idx="1"/>
          </p:nvPr>
        </p:nvSpPr>
        <p:spPr>
          <a:xfrm>
            <a:off x="246263" y="1130532"/>
            <a:ext cx="8615103" cy="5453148"/>
          </a:xfrm>
        </p:spPr>
        <p:txBody>
          <a:bodyPr>
            <a:normAutofit/>
          </a:bodyPr>
          <a:lstStyle/>
          <a:p>
            <a:pPr marL="0" indent="0">
              <a:buNone/>
            </a:pPr>
            <a:r>
              <a:rPr lang="en-US" sz="3600" b="1" dirty="0"/>
              <a:t>John 4:21-24 NKJ</a:t>
            </a:r>
          </a:p>
          <a:p>
            <a:pPr marL="0" indent="0">
              <a:buNone/>
            </a:pPr>
            <a:r>
              <a:rPr lang="en-US" sz="3200" b="1" baseline="30000" dirty="0">
                <a:solidFill>
                  <a:srgbClr val="000000"/>
                </a:solidFill>
                <a:latin typeface="system-ui"/>
              </a:rPr>
              <a:t>21 </a:t>
            </a:r>
            <a:r>
              <a:rPr lang="en-US" sz="3200" dirty="0">
                <a:solidFill>
                  <a:srgbClr val="000000"/>
                </a:solidFill>
                <a:latin typeface="system-ui"/>
              </a:rPr>
              <a:t>Jesus </a:t>
            </a:r>
            <a:r>
              <a:rPr lang="en-US" sz="3200" dirty="0" err="1">
                <a:solidFill>
                  <a:srgbClr val="000000"/>
                </a:solidFill>
                <a:latin typeface="system-ui"/>
              </a:rPr>
              <a:t>saith</a:t>
            </a:r>
            <a:r>
              <a:rPr lang="en-US" sz="3200" dirty="0">
                <a:solidFill>
                  <a:srgbClr val="000000"/>
                </a:solidFill>
                <a:latin typeface="system-ui"/>
              </a:rPr>
              <a:t> unto her, Woman, believe me, the hour cometh, when ye shall neither in this mountain, nor yet at Jerusalem, worship the Father. </a:t>
            </a:r>
            <a:r>
              <a:rPr lang="en-US" sz="3200" b="1" baseline="30000" dirty="0">
                <a:solidFill>
                  <a:srgbClr val="000000"/>
                </a:solidFill>
                <a:latin typeface="system-ui"/>
              </a:rPr>
              <a:t>22 </a:t>
            </a:r>
            <a:r>
              <a:rPr lang="en-US" sz="3200" dirty="0">
                <a:solidFill>
                  <a:srgbClr val="000000"/>
                </a:solidFill>
                <a:latin typeface="system-ui"/>
              </a:rPr>
              <a:t>Ye worship ye know not what: we know what we worship: for salvation is of the Jews. </a:t>
            </a:r>
            <a:r>
              <a:rPr lang="en-US" sz="3200" b="1" baseline="30000" dirty="0">
                <a:solidFill>
                  <a:srgbClr val="000000"/>
                </a:solidFill>
                <a:latin typeface="system-ui"/>
              </a:rPr>
              <a:t>23 </a:t>
            </a:r>
            <a:r>
              <a:rPr lang="en-US" sz="3200" dirty="0">
                <a:solidFill>
                  <a:srgbClr val="000000"/>
                </a:solidFill>
                <a:latin typeface="system-ui"/>
              </a:rPr>
              <a:t>But the hour cometh, and now is, when the true worshippers shall worship the Father in spirit and in truth: for the Father </a:t>
            </a:r>
            <a:r>
              <a:rPr lang="en-US" sz="3200" dirty="0" err="1">
                <a:solidFill>
                  <a:srgbClr val="000000"/>
                </a:solidFill>
                <a:latin typeface="system-ui"/>
              </a:rPr>
              <a:t>seeketh</a:t>
            </a:r>
            <a:r>
              <a:rPr lang="en-US" sz="3200" dirty="0">
                <a:solidFill>
                  <a:srgbClr val="000000"/>
                </a:solidFill>
                <a:latin typeface="system-ui"/>
              </a:rPr>
              <a:t> such to worship him. </a:t>
            </a:r>
            <a:r>
              <a:rPr lang="en-US" sz="3200" b="1" baseline="30000" dirty="0">
                <a:solidFill>
                  <a:srgbClr val="000000"/>
                </a:solidFill>
                <a:latin typeface="system-ui"/>
              </a:rPr>
              <a:t>24 </a:t>
            </a:r>
            <a:r>
              <a:rPr lang="en-US" sz="3200" dirty="0">
                <a:solidFill>
                  <a:srgbClr val="000000"/>
                </a:solidFill>
                <a:latin typeface="system-ui"/>
              </a:rPr>
              <a:t>God is a Spirit: and they that worship him must worship him in spirit and in truth.</a:t>
            </a:r>
          </a:p>
        </p:txBody>
      </p:sp>
    </p:spTree>
    <p:extLst>
      <p:ext uri="{BB962C8B-B14F-4D97-AF65-F5344CB8AC3E}">
        <p14:creationId xmlns:p14="http://schemas.microsoft.com/office/powerpoint/2010/main" val="88109628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307</TotalTime>
  <Words>2723</Words>
  <Application>Microsoft Macintosh PowerPoint</Application>
  <PresentationFormat>On-screen Show (4:3)</PresentationFormat>
  <Paragraphs>168</Paragraphs>
  <Slides>27</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Calibri Light</vt:lpstr>
      <vt:lpstr>system-ui</vt:lpstr>
      <vt:lpstr>Office Theme</vt:lpstr>
      <vt:lpstr>Lord, Prepare Me to Be a Sanctuary</vt:lpstr>
      <vt:lpstr>Temple of God</vt:lpstr>
      <vt:lpstr>Temple of God</vt:lpstr>
      <vt:lpstr>Temple of God</vt:lpstr>
      <vt:lpstr>PowerPoint Presentation</vt:lpstr>
      <vt:lpstr>Sanctuary for God’s Presence</vt:lpstr>
      <vt:lpstr>How Is My Foundation? </vt:lpstr>
      <vt:lpstr>PowerPoint Presentation</vt:lpstr>
      <vt:lpstr>True Worship</vt:lpstr>
      <vt:lpstr>Responding to Difficulty</vt:lpstr>
      <vt:lpstr>Think About Joseph</vt:lpstr>
      <vt:lpstr>Tried and True</vt:lpstr>
      <vt:lpstr>3 Options During Trials</vt:lpstr>
      <vt:lpstr>PowerPoint Presentation</vt:lpstr>
      <vt:lpstr>Sanctuary for God’s Purposes</vt:lpstr>
      <vt:lpstr>The Story Unfolds</vt:lpstr>
      <vt:lpstr>Sanctuary for God’s Praise</vt:lpstr>
      <vt:lpstr>We are God’s Temple</vt:lpstr>
      <vt:lpstr>Dwelling Place of God</vt:lpstr>
      <vt:lpstr>Where God Dwells</vt:lpstr>
      <vt:lpstr>Are you a Sanctuary?  Does God dwell in you? </vt:lpstr>
      <vt:lpstr>Lord, pre-pare me  to be a sanctuary Pure and holy,  tried and true;  With thanksgiving  I'll be a living Sanctuary for You.</vt:lpstr>
      <vt:lpstr>PowerPoint Presentation</vt:lpstr>
      <vt:lpstr>It is you, Lord Who came to save The heart and soul of every man.  It is you Lord Who knows my weakness, Who gives me strength, With thine own hand.</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Lord, Prepare Me to Be a Sanctuary</dc:title>
  <dc:creator>Microsoft Office User</dc:creator>
  <cp:lastModifiedBy>Microsoft Office User</cp:lastModifiedBy>
  <cp:revision>27</cp:revision>
  <dcterms:created xsi:type="dcterms:W3CDTF">2022-07-27T17:44:54Z</dcterms:created>
  <dcterms:modified xsi:type="dcterms:W3CDTF">2022-07-27T22:57:41Z</dcterms:modified>
</cp:coreProperties>
</file>