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70" r:id="rId6"/>
    <p:sldId id="261" r:id="rId7"/>
    <p:sldId id="262" r:id="rId8"/>
    <p:sldId id="263" r:id="rId9"/>
    <p:sldId id="264" r:id="rId10"/>
    <p:sldId id="260" r:id="rId11"/>
    <p:sldId id="265" r:id="rId12"/>
    <p:sldId id="266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59635-637D-5742-ABE8-31E216685CC9}" type="datetimeFigureOut">
              <a:rPr lang="en-US" smtClean="0"/>
              <a:t>8/7/22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4607E-A2AC-4045-9716-7D35C4B90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17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3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8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4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0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7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3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2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1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7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B239-E13E-A146-81AD-071396E25E4E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53BFF-BAEF-434F-862B-BD4C129B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0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1751"/>
            <a:ext cx="7772400" cy="1504039"/>
          </a:xfrm>
        </p:spPr>
        <p:txBody>
          <a:bodyPr/>
          <a:lstStyle/>
          <a:p>
            <a:r>
              <a:rPr lang="en-US" b="1" dirty="0" smtClean="0"/>
              <a:t>Do You Love Me?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55790"/>
            <a:ext cx="6400800" cy="3643116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John 21:15-19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Very painful to have our love questioned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3 Times Jesus questioned Peter’s love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Notice Peter’s reaction, “Peter was grieved because He said to him a third time, ‘do you love me’.”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1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Understanding Jesus’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35" y="1600200"/>
            <a:ext cx="8638553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To understand the three questions, ‘do you love me?’ you have to remember what happened a few days earlier.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649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85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John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5578"/>
            <a:ext cx="8465406" cy="564850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Understanding this exchange hinges understanding something that happened a few weeks earlier</a:t>
            </a:r>
          </a:p>
          <a:p>
            <a:r>
              <a:rPr lang="en-US" sz="2800" b="1" dirty="0" smtClean="0"/>
              <a:t>For months Peter spoke and even boasted of his commitment to Jesus</a:t>
            </a:r>
          </a:p>
          <a:p>
            <a:pPr lvl="1"/>
            <a:r>
              <a:rPr lang="en-US" sz="2400" b="1" dirty="0" smtClean="0"/>
              <a:t>Jn. 13:36-38 – ‘I will lay down my life for you’</a:t>
            </a:r>
          </a:p>
          <a:p>
            <a:pPr lvl="1"/>
            <a:r>
              <a:rPr lang="en-US" sz="2400" b="1" dirty="0" smtClean="0"/>
              <a:t>Luke 22:33 – ‘I will follow you to prison or death’</a:t>
            </a:r>
          </a:p>
          <a:p>
            <a:pPr lvl="1"/>
            <a:r>
              <a:rPr lang="en-US" sz="2400" b="1" dirty="0" smtClean="0"/>
              <a:t>Mark 14:29-31 – ‘even if all are offended I will not be… if I have to die with You, I will not deny you’ (do you love me more than these?)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r>
              <a:rPr lang="en-US" sz="2800" b="1" dirty="0" smtClean="0"/>
              <a:t>Jesus’ Prediction – Mt. 13:38 – deny me 3 times before the rooster crows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1532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5981"/>
          </a:xfrm>
        </p:spPr>
        <p:txBody>
          <a:bodyPr/>
          <a:lstStyle/>
          <a:p>
            <a:r>
              <a:rPr lang="en-US" b="1" dirty="0" smtClean="0"/>
              <a:t>Understanding John 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385"/>
            <a:ext cx="8229600" cy="514715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John 18 – Peter Denies the Lord Three Times</a:t>
            </a:r>
          </a:p>
          <a:p>
            <a:pPr lvl="1"/>
            <a:r>
              <a:rPr lang="en-US" b="1" i="1" dirty="0" err="1" smtClean="0">
                <a:solidFill>
                  <a:srgbClr val="FF0000"/>
                </a:solidFill>
              </a:rPr>
              <a:t>vs</a:t>
            </a:r>
            <a:r>
              <a:rPr lang="en-US" b="1" i="1" dirty="0" smtClean="0">
                <a:solidFill>
                  <a:srgbClr val="FF0000"/>
                </a:solidFill>
              </a:rPr>
              <a:t> 15- 17 – ‘I am not His disciple’</a:t>
            </a:r>
          </a:p>
          <a:p>
            <a:pPr lvl="1"/>
            <a:r>
              <a:rPr lang="en-US" b="1" i="1" dirty="0" err="1" smtClean="0">
                <a:solidFill>
                  <a:srgbClr val="FF0000"/>
                </a:solidFill>
              </a:rPr>
              <a:t>vs</a:t>
            </a:r>
            <a:r>
              <a:rPr lang="en-US" b="1" i="1" dirty="0" smtClean="0">
                <a:solidFill>
                  <a:srgbClr val="FF0000"/>
                </a:solidFill>
              </a:rPr>
              <a:t> 25 – ‘he denied and replied, “I am not”</a:t>
            </a:r>
          </a:p>
          <a:p>
            <a:pPr lvl="1"/>
            <a:r>
              <a:rPr lang="en-US" b="1" i="1" dirty="0" err="1" smtClean="0">
                <a:solidFill>
                  <a:srgbClr val="FF0000"/>
                </a:solidFill>
              </a:rPr>
              <a:t>vs</a:t>
            </a:r>
            <a:r>
              <a:rPr lang="en-US" b="1" i="1" dirty="0" smtClean="0">
                <a:solidFill>
                  <a:srgbClr val="FF0000"/>
                </a:solidFill>
              </a:rPr>
              <a:t> 27 – and Peter denied again</a:t>
            </a:r>
          </a:p>
          <a:p>
            <a:r>
              <a:rPr lang="en-US" b="1" dirty="0" smtClean="0"/>
              <a:t>Notice another similarity in </a:t>
            </a:r>
            <a:r>
              <a:rPr lang="en-US" b="1" dirty="0" err="1" smtClean="0"/>
              <a:t>Jn</a:t>
            </a:r>
            <a:r>
              <a:rPr lang="en-US" b="1" dirty="0" smtClean="0"/>
              <a:t> 18:18 and John 21:9</a:t>
            </a:r>
          </a:p>
          <a:p>
            <a:r>
              <a:rPr lang="en-US" b="1" dirty="0" smtClean="0"/>
              <a:t>Peter offered a very public denial and betrayal</a:t>
            </a:r>
          </a:p>
          <a:p>
            <a:r>
              <a:rPr lang="en-US" b="1" dirty="0" smtClean="0"/>
              <a:t>Jesus offers Peter a public affirmation and restoration of their relationship</a:t>
            </a:r>
          </a:p>
          <a:p>
            <a:r>
              <a:rPr lang="en-US" b="1" dirty="0" smtClean="0"/>
              <a:t>These questions are not for Jesus they are for Peter’s benefit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787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10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Our God Is A God of Another Chance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1693"/>
            <a:ext cx="9022355" cy="5328043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/>
              <a:t>Micah 7:18 - </a:t>
            </a:r>
            <a:r>
              <a:rPr lang="en-US" sz="3000" b="1" i="1" dirty="0"/>
              <a:t>Who is a God like </a:t>
            </a:r>
            <a:r>
              <a:rPr lang="en-US" sz="3000" b="1" i="1" dirty="0" smtClean="0"/>
              <a:t>You pardoning iniquity, And </a:t>
            </a:r>
            <a:r>
              <a:rPr lang="en-US" sz="3000" b="1" i="1" dirty="0"/>
              <a:t>passing over the transgression of the remnant of His heritage</a:t>
            </a:r>
            <a:r>
              <a:rPr lang="en-US" sz="3000" b="1" i="1" dirty="0" smtClean="0"/>
              <a:t>? He </a:t>
            </a:r>
            <a:r>
              <a:rPr lang="en-US" sz="3000" b="1" i="1" dirty="0"/>
              <a:t>does not retain His anger forever</a:t>
            </a:r>
            <a:r>
              <a:rPr lang="en-US" sz="3000" b="1" i="1" dirty="0" smtClean="0"/>
              <a:t>, because </a:t>
            </a:r>
            <a:r>
              <a:rPr lang="en-US" sz="3000" b="1" i="1" dirty="0"/>
              <a:t>He delights in </a:t>
            </a:r>
            <a:r>
              <a:rPr lang="en-US" sz="3000" b="1" i="1" dirty="0" smtClean="0"/>
              <a:t>mercy.</a:t>
            </a:r>
          </a:p>
          <a:p>
            <a:r>
              <a:rPr lang="en-US" sz="3000" b="1" dirty="0" smtClean="0"/>
              <a:t>This is the story of man in the Bible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Abraham, Sarah and Hagar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Jonah &amp; Nineveh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Samson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David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Paul </a:t>
            </a:r>
            <a:r>
              <a:rPr lang="en-US" b="1" dirty="0">
                <a:solidFill>
                  <a:srgbClr val="FF0000"/>
                </a:solidFill>
              </a:rPr>
              <a:t>the Apostle - although I was formerly a blasphemer, a persecutor, and an </a:t>
            </a:r>
            <a:r>
              <a:rPr lang="en-US" b="1" dirty="0" smtClean="0">
                <a:solidFill>
                  <a:srgbClr val="FF0000"/>
                </a:solidFill>
              </a:rPr>
              <a:t>insolent </a:t>
            </a:r>
            <a:r>
              <a:rPr lang="en-US" b="1" dirty="0">
                <a:solidFill>
                  <a:srgbClr val="FF0000"/>
                </a:solidFill>
              </a:rPr>
              <a:t>man; but I obtained mercy because I did it ignorantly in unbelief</a:t>
            </a:r>
            <a:r>
              <a:rPr lang="en-US" b="1" dirty="0" smtClean="0">
                <a:solidFill>
                  <a:srgbClr val="FF0000"/>
                </a:solidFill>
              </a:rPr>
              <a:t>. (1 Tim. 1:13)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378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682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The New Leaf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8793"/>
            <a:ext cx="9144000" cy="636725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5500" b="1" dirty="0" smtClean="0"/>
              <a:t>He </a:t>
            </a:r>
            <a:r>
              <a:rPr lang="en-US" sz="5500" b="1" dirty="0"/>
              <a:t>came to my desk with a quivering lip:</a:t>
            </a:r>
          </a:p>
          <a:p>
            <a:pPr marL="0" indent="0" algn="ctr">
              <a:buNone/>
            </a:pPr>
            <a:r>
              <a:rPr lang="en-US" sz="5500" b="1" dirty="0"/>
              <a:t>The lesson was done.</a:t>
            </a:r>
          </a:p>
          <a:p>
            <a:pPr marL="0" indent="0" algn="ctr">
              <a:buNone/>
            </a:pPr>
            <a:r>
              <a:rPr lang="en-US" sz="5500" b="1" dirty="0"/>
              <a:t>“Dear Teacher, I want a new leaf,” he said,</a:t>
            </a:r>
          </a:p>
          <a:p>
            <a:pPr marL="0" indent="0" algn="ctr">
              <a:buNone/>
            </a:pPr>
            <a:r>
              <a:rPr lang="en-US" sz="5500" b="1" dirty="0"/>
              <a:t>“I have spoiled this one.”</a:t>
            </a:r>
          </a:p>
          <a:p>
            <a:pPr marL="0" indent="0" algn="ctr">
              <a:buNone/>
            </a:pPr>
            <a:r>
              <a:rPr lang="en-US" sz="5500" b="1" dirty="0"/>
              <a:t>I took the old leaf, stained and blotted,</a:t>
            </a:r>
          </a:p>
          <a:p>
            <a:pPr marL="0" indent="0" algn="ctr">
              <a:buNone/>
            </a:pPr>
            <a:r>
              <a:rPr lang="en-US" sz="5500" b="1" dirty="0"/>
              <a:t>And gave him a new one all unspotted,</a:t>
            </a:r>
          </a:p>
          <a:p>
            <a:pPr marL="0" indent="0" algn="ctr">
              <a:buNone/>
            </a:pPr>
            <a:r>
              <a:rPr lang="en-US" sz="5500" b="1" dirty="0"/>
              <a:t>And into his sad eyes smiled,</a:t>
            </a:r>
          </a:p>
          <a:p>
            <a:pPr marL="0" indent="0" algn="ctr">
              <a:buNone/>
            </a:pPr>
            <a:r>
              <a:rPr lang="en-US" sz="5500" b="1" dirty="0"/>
              <a:t>“Do better, now, my child.”</a:t>
            </a:r>
          </a:p>
          <a:p>
            <a:pPr marL="0" indent="0" algn="ctr">
              <a:buNone/>
            </a:pPr>
            <a:endParaRPr lang="en-US" sz="5500" b="1" dirty="0"/>
          </a:p>
          <a:p>
            <a:pPr marL="0" indent="0" algn="ctr">
              <a:buNone/>
            </a:pPr>
            <a:r>
              <a:rPr lang="en-US" sz="5500" b="1" dirty="0"/>
              <a:t>I went to the throne with a quivering soul;</a:t>
            </a:r>
          </a:p>
          <a:p>
            <a:pPr marL="0" indent="0" algn="ctr">
              <a:buNone/>
            </a:pPr>
            <a:r>
              <a:rPr lang="en-US" sz="5500" b="1" dirty="0"/>
              <a:t>The Old Year was done.</a:t>
            </a:r>
          </a:p>
          <a:p>
            <a:pPr marL="0" indent="0" algn="ctr">
              <a:buNone/>
            </a:pPr>
            <a:r>
              <a:rPr lang="en-US" sz="5500" b="1" dirty="0"/>
              <a:t>“Dear Father, hast Thou a new leaf for me?</a:t>
            </a:r>
          </a:p>
          <a:p>
            <a:pPr marL="0" indent="0" algn="ctr">
              <a:buNone/>
            </a:pPr>
            <a:r>
              <a:rPr lang="en-US" sz="5500" b="1" dirty="0"/>
              <a:t>I have spoiled this one.”</a:t>
            </a:r>
          </a:p>
          <a:p>
            <a:pPr marL="0" indent="0" algn="ctr">
              <a:buNone/>
            </a:pPr>
            <a:r>
              <a:rPr lang="en-US" sz="5500" b="1" dirty="0"/>
              <a:t>He took the old leaf, stained and blotted,</a:t>
            </a:r>
          </a:p>
          <a:p>
            <a:pPr marL="0" indent="0" algn="ctr">
              <a:buNone/>
            </a:pPr>
            <a:r>
              <a:rPr lang="en-US" sz="5500" b="1" dirty="0"/>
              <a:t>And gave me a new one all unspotted,</a:t>
            </a:r>
          </a:p>
          <a:p>
            <a:pPr marL="0" indent="0" algn="ctr">
              <a:buNone/>
            </a:pPr>
            <a:r>
              <a:rPr lang="en-US" sz="5500" b="1" dirty="0"/>
              <a:t>And into my sad heart smiled,</a:t>
            </a:r>
          </a:p>
          <a:p>
            <a:pPr marL="0" indent="0" algn="ctr">
              <a:buNone/>
            </a:pPr>
            <a:r>
              <a:rPr lang="en-US" sz="5500" b="1" dirty="0"/>
              <a:t>“Do better, now, my child.”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0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2962"/>
          </a:xfrm>
        </p:spPr>
        <p:txBody>
          <a:bodyPr/>
          <a:lstStyle/>
          <a:p>
            <a:r>
              <a:rPr lang="en-US" b="1" dirty="0" smtClean="0"/>
              <a:t>The Christ of </a:t>
            </a:r>
            <a:r>
              <a:rPr lang="en-US" b="1" dirty="0" smtClean="0"/>
              <a:t>Another Chance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212"/>
            <a:ext cx="8229600" cy="509702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Jesus wanted Peter to know that He wasn’t done with Peter</a:t>
            </a:r>
          </a:p>
          <a:p>
            <a:r>
              <a:rPr lang="en-US" b="1" dirty="0" smtClean="0"/>
              <a:t>He hadn’t given up on Peter</a:t>
            </a:r>
          </a:p>
          <a:p>
            <a:r>
              <a:rPr lang="en-US" b="1" dirty="0" smtClean="0"/>
              <a:t>He believed the best about Peter’s commitment</a:t>
            </a:r>
          </a:p>
          <a:p>
            <a:r>
              <a:rPr lang="en-US" b="1" dirty="0" smtClean="0"/>
              <a:t>He needed Peter to believe in his love and commitment to Christ</a:t>
            </a:r>
          </a:p>
          <a:p>
            <a:r>
              <a:rPr lang="en-US" b="1" dirty="0" smtClean="0"/>
              <a:t>That commitment and love will one day cost Peter is his life. No more betrayal, no more denials only love and commitment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9364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65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Jesus and Peter</a:t>
            </a:r>
            <a:br>
              <a:rPr lang="en-US" b="1" dirty="0" smtClean="0"/>
            </a:br>
            <a:r>
              <a:rPr lang="en-US" sz="3100" b="1" dirty="0" smtClean="0"/>
              <a:t>Friendship, Betrayal and Redemption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520"/>
            <a:ext cx="8229600" cy="493964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This story takes place on the banks of the Sea of Galilee or </a:t>
            </a:r>
            <a:r>
              <a:rPr lang="en-US" b="1" dirty="0" smtClean="0"/>
              <a:t> Sea of </a:t>
            </a:r>
            <a:r>
              <a:rPr lang="en-US" b="1" dirty="0" err="1" smtClean="0"/>
              <a:t>Tiberias</a:t>
            </a:r>
            <a:endParaRPr lang="en-US" b="1" dirty="0" smtClean="0"/>
          </a:p>
          <a:p>
            <a:r>
              <a:rPr lang="en-US" b="1" dirty="0" smtClean="0"/>
              <a:t>This is where this story began three years earlier on the same lake with very similar circumstances (Luke 11:1-11)</a:t>
            </a:r>
          </a:p>
          <a:p>
            <a:pPr lvl="1"/>
            <a:r>
              <a:rPr lang="en-US" b="1" dirty="0" smtClean="0"/>
              <a:t>Peter was fishing</a:t>
            </a:r>
          </a:p>
          <a:p>
            <a:pPr lvl="1"/>
            <a:r>
              <a:rPr lang="en-US" b="1" dirty="0" smtClean="0"/>
              <a:t>Fished all night and caught nothing</a:t>
            </a:r>
          </a:p>
          <a:p>
            <a:pPr lvl="1"/>
            <a:r>
              <a:rPr lang="en-US" b="1" dirty="0" smtClean="0"/>
              <a:t>Jesus gave instructions to cast the net on the other side</a:t>
            </a:r>
          </a:p>
          <a:p>
            <a:pPr lvl="1"/>
            <a:r>
              <a:rPr lang="en-US" b="1" dirty="0" smtClean="0"/>
              <a:t>Caught a miraculous large number of fish</a:t>
            </a:r>
          </a:p>
        </p:txBody>
      </p:sp>
    </p:spTree>
    <p:extLst>
      <p:ext uri="{BB962C8B-B14F-4D97-AF65-F5344CB8AC3E}">
        <p14:creationId xmlns:p14="http://schemas.microsoft.com/office/powerpoint/2010/main" val="109547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Jesus and Peter</a:t>
            </a:r>
            <a:br>
              <a:rPr lang="en-US" b="1" dirty="0" smtClean="0"/>
            </a:br>
            <a:r>
              <a:rPr lang="en-US" sz="3100" b="1" dirty="0" smtClean="0"/>
              <a:t>Friendship, Betrayal and Redemption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347"/>
            <a:ext cx="8229600" cy="5180577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 lot had happened in the three years between these two episodes</a:t>
            </a:r>
          </a:p>
          <a:p>
            <a:r>
              <a:rPr lang="en-US" b="1" dirty="0" smtClean="0"/>
              <a:t>Many Highs For Peter:</a:t>
            </a:r>
          </a:p>
          <a:p>
            <a:pPr lvl="1"/>
            <a:r>
              <a:rPr lang="en-US" b="1" dirty="0" smtClean="0"/>
              <a:t>Was one of 12 selected to be special ambassadors for Jesus who will change the world – the Apostles</a:t>
            </a:r>
          </a:p>
          <a:p>
            <a:pPr lvl="1"/>
            <a:r>
              <a:rPr lang="en-US" b="1" dirty="0" smtClean="0"/>
              <a:t>Peter had a front row </a:t>
            </a:r>
            <a:r>
              <a:rPr lang="en-US" b="1" dirty="0" smtClean="0"/>
              <a:t>seat and was a participant in </a:t>
            </a:r>
            <a:r>
              <a:rPr lang="en-US" b="1" dirty="0" smtClean="0"/>
              <a:t>the marvelous power of the Son of God</a:t>
            </a:r>
          </a:p>
          <a:p>
            <a:pPr lvl="1"/>
            <a:r>
              <a:rPr lang="en-US" b="1" dirty="0" smtClean="0"/>
              <a:t>Was one of only 3 men to witness the events of on the Mt. of Transfiguration</a:t>
            </a:r>
          </a:p>
          <a:p>
            <a:pPr lvl="1"/>
            <a:r>
              <a:rPr lang="en-US" b="1" dirty="0" smtClean="0"/>
              <a:t>His wonderful confession was recorded for all of human history, “you are the Christ, the Son of God”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0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Jesus and Peter</a:t>
            </a:r>
            <a:br>
              <a:rPr lang="en-US" b="1" dirty="0" smtClean="0"/>
            </a:br>
            <a:r>
              <a:rPr lang="en-US" sz="3100" b="1" dirty="0" smtClean="0"/>
              <a:t>Friendship, Betrayal and Redemption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924"/>
            <a:ext cx="8229600" cy="526413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 lot had happened in the three years between these two episodes</a:t>
            </a:r>
          </a:p>
          <a:p>
            <a:r>
              <a:rPr lang="en-US" b="1" dirty="0" smtClean="0"/>
              <a:t>Many Lows For Peter:</a:t>
            </a:r>
          </a:p>
          <a:p>
            <a:pPr lvl="1"/>
            <a:r>
              <a:rPr lang="en-US" b="1" dirty="0" smtClean="0"/>
              <a:t>Left everything he had or owned to follow Jesus</a:t>
            </a:r>
          </a:p>
          <a:p>
            <a:pPr lvl="1"/>
            <a:r>
              <a:rPr lang="en-US" b="1" dirty="0" smtClean="0"/>
              <a:t>Dealt with doubt and misunderstandings about Jesus and His teachings</a:t>
            </a:r>
          </a:p>
          <a:p>
            <a:pPr lvl="1"/>
            <a:r>
              <a:rPr lang="en-US" b="1" dirty="0" smtClean="0"/>
              <a:t>At times Jesus questioned Peter’s commitment and his faith</a:t>
            </a:r>
          </a:p>
          <a:p>
            <a:pPr lvl="1"/>
            <a:r>
              <a:rPr lang="en-US" b="1" dirty="0" smtClean="0"/>
              <a:t>Saw his friend mistreated, abused and killed</a:t>
            </a:r>
          </a:p>
          <a:p>
            <a:pPr lvl="1"/>
            <a:r>
              <a:rPr lang="en-US" b="1" dirty="0" smtClean="0"/>
              <a:t>The greatest of lows, betrayed his friend by denying 3 times that he even knew Jesus.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140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20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Why does Jesus question Peter’s love over and over again?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Many commentators make a big issue out of the different words that are translated love in these verses.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642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“loves” of John 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Three </a:t>
            </a:r>
            <a:r>
              <a:rPr lang="en-US" b="1" dirty="0" smtClean="0"/>
              <a:t>Greek words that is translated ‘love’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Eros</a:t>
            </a:r>
            <a:r>
              <a:rPr lang="en-US" b="1" dirty="0" smtClean="0"/>
              <a:t> – sensual, erotic love</a:t>
            </a:r>
          </a:p>
          <a:p>
            <a:pPr lvl="1"/>
            <a:r>
              <a:rPr lang="en-US" b="1" i="1" dirty="0" err="1" smtClean="0">
                <a:solidFill>
                  <a:srgbClr val="FF0000"/>
                </a:solidFill>
              </a:rPr>
              <a:t>Phileo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– warm affection, brotherly love, emotional attachment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Agape</a:t>
            </a:r>
            <a:r>
              <a:rPr lang="en-US" b="1" dirty="0" smtClean="0"/>
              <a:t> – a higher more committed love, is not just a feeling or emotion but a decision</a:t>
            </a:r>
            <a:r>
              <a:rPr lang="en-US" b="1" dirty="0" smtClean="0"/>
              <a:t>.</a:t>
            </a:r>
          </a:p>
          <a:p>
            <a:r>
              <a:rPr lang="en-US" sz="2800" b="1" dirty="0" smtClean="0"/>
              <a:t>It is Agape and </a:t>
            </a:r>
            <a:r>
              <a:rPr lang="en-US" sz="2800" b="1" dirty="0" err="1" smtClean="0"/>
              <a:t>Phileo</a:t>
            </a:r>
            <a:r>
              <a:rPr lang="en-US" sz="2800" b="1" dirty="0" smtClean="0"/>
              <a:t> that John uses in this conversation</a:t>
            </a:r>
          </a:p>
          <a:p>
            <a:pPr marL="457200" lvl="1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5537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“loves” of John 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Jesus: “Do you love (</a:t>
            </a:r>
            <a:r>
              <a:rPr lang="en-US" sz="2800" b="1" dirty="0" err="1" smtClean="0"/>
              <a:t>agapao</a:t>
            </a:r>
            <a:r>
              <a:rPr lang="en-US" sz="2800" b="1" dirty="0" smtClean="0"/>
              <a:t>) Me more than these?” (John 21:15)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Peter: “You know that I love (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phileo</a:t>
            </a:r>
            <a:r>
              <a:rPr lang="en-US" sz="2800" b="1" i="1" dirty="0" smtClean="0">
                <a:solidFill>
                  <a:srgbClr val="FF0000"/>
                </a:solidFill>
              </a:rPr>
              <a:t>) You.”</a:t>
            </a:r>
          </a:p>
          <a:p>
            <a:r>
              <a:rPr lang="en-US" sz="2800" b="1" dirty="0" smtClean="0"/>
              <a:t>Jesus: “Do you love (</a:t>
            </a:r>
            <a:r>
              <a:rPr lang="en-US" sz="2800" b="1" dirty="0" err="1" smtClean="0"/>
              <a:t>agapao</a:t>
            </a:r>
            <a:r>
              <a:rPr lang="en-US" sz="2800" b="1" dirty="0" smtClean="0"/>
              <a:t>) Me?” (21:16)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Peter: “Yes, Lord.  You know that I love (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phileo</a:t>
            </a:r>
            <a:r>
              <a:rPr lang="en-US" sz="2800" b="1" i="1" dirty="0" smtClean="0">
                <a:solidFill>
                  <a:srgbClr val="FF0000"/>
                </a:solidFill>
              </a:rPr>
              <a:t>) You.”</a:t>
            </a:r>
          </a:p>
          <a:p>
            <a:r>
              <a:rPr lang="en-US" sz="2800" b="1" dirty="0" smtClean="0"/>
              <a:t>Jesus: “Do you love (</a:t>
            </a:r>
            <a:r>
              <a:rPr lang="en-US" sz="2800" b="1" dirty="0" err="1" smtClean="0"/>
              <a:t>phileo</a:t>
            </a:r>
            <a:r>
              <a:rPr lang="en-US" sz="2800" b="1" dirty="0" smtClean="0"/>
              <a:t>) Me?” (21:17)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Peter: “You know all things: You know that I love (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phileo</a:t>
            </a:r>
            <a:r>
              <a:rPr lang="en-US" sz="2800" b="1" i="1" dirty="0" smtClean="0">
                <a:solidFill>
                  <a:srgbClr val="FF0000"/>
                </a:solidFill>
              </a:rPr>
              <a:t>) You.”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7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3"/>
            <a:ext cx="8229600" cy="1143000"/>
          </a:xfrm>
        </p:spPr>
        <p:txBody>
          <a:bodyPr/>
          <a:lstStyle/>
          <a:p>
            <a:r>
              <a:rPr lang="en-US" b="1" dirty="0" smtClean="0"/>
              <a:t>The “loves” of John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43" y="1207003"/>
            <a:ext cx="8659481" cy="519351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So it is argued, that Jesus is trying to Peter to commit to a ‘higher love’ and Peter is hesitant to commit to that kind of </a:t>
            </a:r>
            <a:r>
              <a:rPr lang="en-US" sz="2800" b="1" dirty="0" smtClean="0"/>
              <a:t>love</a:t>
            </a:r>
          </a:p>
          <a:p>
            <a:pPr lvl="1"/>
            <a:r>
              <a:rPr lang="en-US" sz="2400" b="1" i="1" dirty="0" smtClean="0">
                <a:solidFill>
                  <a:srgbClr val="FF0000"/>
                </a:solidFill>
              </a:rPr>
              <a:t>Agape is a committed love; a decision; not a natural, family or sensual love</a:t>
            </a:r>
            <a:r>
              <a:rPr lang="en-US" sz="2400" b="1" i="1" dirty="0" smtClean="0">
                <a:solidFill>
                  <a:srgbClr val="FF0000"/>
                </a:solidFill>
              </a:rPr>
              <a:t>. Does not follow the course of feelings nor is it base on emotions. (Jn. 3:16 – God so loved the world)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I don’t think this exchange is that complicated</a:t>
            </a:r>
          </a:p>
          <a:p>
            <a:r>
              <a:rPr lang="en-US" sz="2800" b="1" dirty="0" smtClean="0"/>
              <a:t>Jesus is not playing verbal ‘football’ with Peter by trying to get a commitment Peter is unwilling to give</a:t>
            </a:r>
          </a:p>
          <a:p>
            <a:r>
              <a:rPr lang="en-US" sz="2800" b="1" dirty="0" smtClean="0"/>
              <a:t>After all, as Peter says, ‘Lord you know all things, you know I love you’.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980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4332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“loves” of John 21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1" y="643325"/>
            <a:ext cx="8741953" cy="607033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These two loves are used interchangeably in the New Testament</a:t>
            </a:r>
          </a:p>
          <a:p>
            <a:r>
              <a:rPr lang="en-US" b="1" dirty="0" smtClean="0"/>
              <a:t>God’s love for man</a:t>
            </a:r>
          </a:p>
          <a:p>
            <a:pPr lvl="1"/>
            <a:r>
              <a:rPr lang="en-US" b="1" i="1" dirty="0" smtClean="0">
                <a:solidFill>
                  <a:srgbClr val="3366FF"/>
                </a:solidFill>
              </a:rPr>
              <a:t>Jn. 14:23 (Agape</a:t>
            </a:r>
            <a:r>
              <a:rPr lang="en-US" b="1" i="1" dirty="0" smtClean="0">
                <a:solidFill>
                  <a:srgbClr val="3366FF"/>
                </a:solidFill>
              </a:rPr>
              <a:t>) …if anyone loves Me…My Father will love him..</a:t>
            </a:r>
            <a:endParaRPr lang="en-US" b="1" i="1" dirty="0" smtClean="0">
              <a:solidFill>
                <a:srgbClr val="3366FF"/>
              </a:solidFill>
            </a:endParaRP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Jn. 16:27 (</a:t>
            </a:r>
            <a:r>
              <a:rPr lang="en-US" b="1" i="1" dirty="0" err="1" smtClean="0">
                <a:solidFill>
                  <a:srgbClr val="FF0000"/>
                </a:solidFill>
              </a:rPr>
              <a:t>Phileo</a:t>
            </a:r>
            <a:r>
              <a:rPr lang="en-US" b="1" i="1" dirty="0" smtClean="0">
                <a:solidFill>
                  <a:srgbClr val="FF0000"/>
                </a:solidFill>
              </a:rPr>
              <a:t>) …for the Father himself loves you…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God the Father’s love for His Son</a:t>
            </a:r>
          </a:p>
          <a:p>
            <a:pPr lvl="1"/>
            <a:r>
              <a:rPr lang="en-US" b="1" i="1" dirty="0" smtClean="0">
                <a:solidFill>
                  <a:srgbClr val="3366FF"/>
                </a:solidFill>
              </a:rPr>
              <a:t>Jn. 3:35 (Agape</a:t>
            </a:r>
            <a:r>
              <a:rPr lang="en-US" b="1" i="1" dirty="0" smtClean="0">
                <a:solidFill>
                  <a:srgbClr val="3366FF"/>
                </a:solidFill>
              </a:rPr>
              <a:t>) …the Father loves the Son and has given all things into His hand…</a:t>
            </a:r>
            <a:endParaRPr lang="en-US" b="1" i="1" dirty="0" smtClean="0">
              <a:solidFill>
                <a:srgbClr val="3366FF"/>
              </a:solidFill>
            </a:endParaRP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Jn. 5:20 (</a:t>
            </a:r>
            <a:r>
              <a:rPr lang="en-US" b="1" i="1" dirty="0" err="1" smtClean="0">
                <a:solidFill>
                  <a:srgbClr val="FF0000"/>
                </a:solidFill>
              </a:rPr>
              <a:t>Phileo</a:t>
            </a:r>
            <a:r>
              <a:rPr lang="en-US" b="1" i="1" dirty="0" smtClean="0">
                <a:solidFill>
                  <a:srgbClr val="FF0000"/>
                </a:solidFill>
              </a:rPr>
              <a:t>)…for the Father loves the Son and shows Him all things He does…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Jesus love for man</a:t>
            </a:r>
          </a:p>
          <a:p>
            <a:pPr lvl="1"/>
            <a:r>
              <a:rPr lang="en-US" b="1" i="1" dirty="0" smtClean="0">
                <a:solidFill>
                  <a:srgbClr val="0000FF"/>
                </a:solidFill>
              </a:rPr>
              <a:t>Jn. 11:5 (Agape</a:t>
            </a:r>
            <a:r>
              <a:rPr lang="en-US" b="1" i="1" dirty="0" smtClean="0">
                <a:solidFill>
                  <a:srgbClr val="0000FF"/>
                </a:solidFill>
              </a:rPr>
              <a:t>)…now Jesus loved Martha and her sister and Lazarus…</a:t>
            </a:r>
            <a:endParaRPr lang="en-US" b="1" i="1" dirty="0" smtClean="0">
              <a:solidFill>
                <a:srgbClr val="0000FF"/>
              </a:solidFill>
            </a:endParaRP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Jn. 11:3 (</a:t>
            </a:r>
            <a:r>
              <a:rPr lang="en-US" b="1" i="1" dirty="0" err="1" smtClean="0">
                <a:solidFill>
                  <a:srgbClr val="FF0000"/>
                </a:solidFill>
              </a:rPr>
              <a:t>Phileo</a:t>
            </a:r>
            <a:r>
              <a:rPr lang="en-US" b="1" i="1" dirty="0" smtClean="0">
                <a:solidFill>
                  <a:srgbClr val="FF0000"/>
                </a:solidFill>
              </a:rPr>
              <a:t>)…Lord, behold he whom you love i</a:t>
            </a:r>
            <a:r>
              <a:rPr lang="en-US" b="1" i="1" dirty="0" smtClean="0"/>
              <a:t>s sick…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11488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5054</TotalTime>
  <Words>1335</Words>
  <Application>Microsoft Macintosh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Do You Love Me?</vt:lpstr>
      <vt:lpstr>Jesus and Peter Friendship, Betrayal and Redemption</vt:lpstr>
      <vt:lpstr>Jesus and Peter Friendship, Betrayal and Redemption</vt:lpstr>
      <vt:lpstr>Jesus and Peter Friendship, Betrayal and Redemption</vt:lpstr>
      <vt:lpstr>PowerPoint Presentation</vt:lpstr>
      <vt:lpstr>The “loves” of John 21</vt:lpstr>
      <vt:lpstr>The “loves” of John 21</vt:lpstr>
      <vt:lpstr>The “loves” of John 21</vt:lpstr>
      <vt:lpstr>The “loves” of John 21</vt:lpstr>
      <vt:lpstr>Understanding Jesus’ Questions</vt:lpstr>
      <vt:lpstr>Understanding John 21</vt:lpstr>
      <vt:lpstr>Understanding John 21</vt:lpstr>
      <vt:lpstr>Our God Is A God of Another Chance</vt:lpstr>
      <vt:lpstr>The New Leaf</vt:lpstr>
      <vt:lpstr>The Christ of Another Chance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Love Me?</dc:title>
  <dc:creator>Kimberly Harbin</dc:creator>
  <cp:lastModifiedBy>Kimberly Harbin</cp:lastModifiedBy>
  <cp:revision>6</cp:revision>
  <cp:lastPrinted>2022-08-07T13:36:26Z</cp:lastPrinted>
  <dcterms:created xsi:type="dcterms:W3CDTF">2022-07-31T12:45:31Z</dcterms:created>
  <dcterms:modified xsi:type="dcterms:W3CDTF">2022-08-07T13:37:42Z</dcterms:modified>
</cp:coreProperties>
</file>