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handoutMasterIdLst>
    <p:handoutMasterId r:id="rId14"/>
  </p:handoutMasterIdLst>
  <p:sldIdLst>
    <p:sldId id="257" r:id="rId2"/>
    <p:sldId id="258" r:id="rId3"/>
    <p:sldId id="256" r:id="rId4"/>
    <p:sldId id="259" r:id="rId5"/>
    <p:sldId id="260" r:id="rId6"/>
    <p:sldId id="261" r:id="rId7"/>
    <p:sldId id="262" r:id="rId8"/>
    <p:sldId id="264" r:id="rId9"/>
    <p:sldId id="265" r:id="rId10"/>
    <p:sldId id="266" r:id="rId11"/>
    <p:sldId id="263"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4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F09518-C7CB-514A-A6B3-8C324706B637}" type="datetimeFigureOut">
              <a:rPr lang="en-US" smtClean="0"/>
              <a:t>8/14/22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498BE1-69E4-1D4E-ACB0-BBA0605612CE}" type="slidenum">
              <a:rPr lang="en-US" smtClean="0"/>
              <a:t>‹#›</a:t>
            </a:fld>
            <a:endParaRPr lang="en-US"/>
          </a:p>
        </p:txBody>
      </p:sp>
    </p:spTree>
    <p:extLst>
      <p:ext uri="{BB962C8B-B14F-4D97-AF65-F5344CB8AC3E}">
        <p14:creationId xmlns:p14="http://schemas.microsoft.com/office/powerpoint/2010/main" val="23476415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1A0C47-018D-4460-B945-BFF7981B6CA6}" type="datetimeFigureOut">
              <a:rPr lang="en-US" smtClean="0"/>
              <a:t>8/14/22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A0C47-018D-4460-B945-BFF7981B6CA6}" type="datetimeFigureOut">
              <a:rPr lang="en-US" smtClean="0"/>
              <a:t>8/14/22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A0C47-018D-4460-B945-BFF7981B6CA6}" type="datetimeFigureOut">
              <a:rPr lang="en-US" smtClean="0"/>
              <a:t>8/14/22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A0C47-018D-4460-B945-BFF7981B6CA6}" type="datetimeFigureOut">
              <a:rPr lang="en-US" smtClean="0"/>
              <a:t>8/14/22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8/14/22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1A0C47-018D-4460-B945-BFF7981B6CA6}" type="datetimeFigureOut">
              <a:rPr lang="en-US" smtClean="0"/>
              <a:t>8/14/22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1A0C47-018D-4460-B945-BFF7981B6CA6}" type="datetimeFigureOut">
              <a:rPr lang="en-US" smtClean="0"/>
              <a:t>8/14/22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1A0C47-018D-4460-B945-BFF7981B6CA6}" type="datetimeFigureOut">
              <a:rPr lang="en-US" smtClean="0"/>
              <a:t>8/14/22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8/14/22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8/14/22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8/14/22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A0C47-018D-4460-B945-BFF7981B6CA6}" type="datetimeFigureOut">
              <a:rPr lang="en-US" smtClean="0"/>
              <a:t>8/14/22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F5A0A-F6FC-4FFD-9B49-0DA8697211D9}"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0"/>
            <a:ext cx="7770813" cy="1165625"/>
          </a:xfrm>
        </p:spPr>
        <p:txBody>
          <a:bodyPr/>
          <a:lstStyle/>
          <a:p>
            <a:r>
              <a:rPr lang="en-US" b="1" dirty="0" smtClean="0"/>
              <a:t>LCDR: </a:t>
            </a:r>
            <a:r>
              <a:rPr lang="en-US" b="1" dirty="0" err="1" smtClean="0"/>
              <a:t>Lief</a:t>
            </a:r>
            <a:r>
              <a:rPr lang="en-US" b="1" dirty="0" smtClean="0"/>
              <a:t> </a:t>
            </a:r>
            <a:r>
              <a:rPr lang="en-US" b="1" dirty="0" err="1" smtClean="0"/>
              <a:t>Babin</a:t>
            </a:r>
            <a:endParaRPr lang="en-US" b="1" dirty="0"/>
          </a:p>
        </p:txBody>
      </p:sp>
      <p:pic>
        <p:nvPicPr>
          <p:cNvPr id="6" name="Content Placeholder 5" descr="download.jpg"/>
          <p:cNvPicPr>
            <a:picLocks noGrp="1" noChangeAspect="1"/>
          </p:cNvPicPr>
          <p:nvPr>
            <p:ph idx="1"/>
          </p:nvPr>
        </p:nvPicPr>
        <p:blipFill>
          <a:blip r:embed="rId2">
            <a:extLst>
              <a:ext uri="{28A0092B-C50C-407E-A947-70E740481C1C}">
                <a14:useLocalDpi xmlns:a14="http://schemas.microsoft.com/office/drawing/2010/main" val="0"/>
              </a:ext>
            </a:extLst>
          </a:blip>
          <a:srcRect l="-6883" r="-6883"/>
          <a:stretch>
            <a:fillRect/>
          </a:stretch>
        </p:blipFill>
        <p:spPr>
          <a:xfrm>
            <a:off x="197931" y="1165625"/>
            <a:ext cx="8741953" cy="5692375"/>
          </a:xfrm>
        </p:spPr>
      </p:pic>
    </p:spTree>
    <p:extLst>
      <p:ext uri="{BB962C8B-B14F-4D97-AF65-F5344CB8AC3E}">
        <p14:creationId xmlns:p14="http://schemas.microsoft.com/office/powerpoint/2010/main" val="13298515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7" y="274638"/>
            <a:ext cx="8741953" cy="1143000"/>
          </a:xfrm>
        </p:spPr>
        <p:txBody>
          <a:bodyPr>
            <a:normAutofit fontScale="90000"/>
          </a:bodyPr>
          <a:lstStyle/>
          <a:p>
            <a:r>
              <a:rPr lang="en-US" dirty="0" smtClean="0"/>
              <a:t>Signers of Declaration of Independence</a:t>
            </a:r>
            <a:endParaRPr lang="en-US" dirty="0"/>
          </a:p>
        </p:txBody>
      </p:sp>
      <p:sp>
        <p:nvSpPr>
          <p:cNvPr id="3" name="Content Placeholder 2"/>
          <p:cNvSpPr>
            <a:spLocks noGrp="1"/>
          </p:cNvSpPr>
          <p:nvPr>
            <p:ph idx="1"/>
          </p:nvPr>
        </p:nvSpPr>
        <p:spPr/>
        <p:txBody>
          <a:bodyPr/>
          <a:lstStyle/>
          <a:p>
            <a:r>
              <a:rPr lang="en-US" sz="2800" dirty="0"/>
              <a:t>`Posterity. You will never know how much it cost the present generation to preserve your freedom. I hope you will make good use of it</a:t>
            </a:r>
            <a:r>
              <a:rPr lang="en-US" sz="2800" dirty="0" smtClean="0"/>
              <a:t>. '</a:t>
            </a:r>
            <a:r>
              <a:rPr lang="en-US" sz="2800" dirty="0"/>
              <a:t>The War of Independence already was under way when the founders gathered </a:t>
            </a:r>
            <a:r>
              <a:rPr lang="en-US" dirty="0"/>
              <a:t>in Philadelphia to pledge </a:t>
            </a:r>
            <a:r>
              <a:rPr lang="en-US" sz="2800" i="1" dirty="0"/>
              <a:t>``our lives, our fortunes and our sacred honor'</a:t>
            </a:r>
            <a:r>
              <a:rPr lang="en-US" sz="2800" dirty="0"/>
              <a:t> to gain liberty</a:t>
            </a:r>
            <a:r>
              <a:rPr lang="en-US" sz="2800" dirty="0" smtClean="0"/>
              <a:t>.</a:t>
            </a:r>
          </a:p>
          <a:p>
            <a:pPr marL="914400" lvl="2" indent="0" algn="r">
              <a:buNone/>
            </a:pPr>
            <a:r>
              <a:rPr lang="en-US" sz="2800" dirty="0" smtClean="0"/>
              <a:t>John Quincy Adams</a:t>
            </a:r>
            <a:endParaRPr lang="en-US" sz="2800" dirty="0"/>
          </a:p>
        </p:txBody>
      </p:sp>
    </p:spTree>
    <p:extLst>
      <p:ext uri="{BB962C8B-B14F-4D97-AF65-F5344CB8AC3E}">
        <p14:creationId xmlns:p14="http://schemas.microsoft.com/office/powerpoint/2010/main" val="19135894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Barzillai</a:t>
            </a:r>
            <a:r>
              <a:rPr lang="en-US" dirty="0"/>
              <a:t>: Answered the Call</a:t>
            </a:r>
          </a:p>
        </p:txBody>
      </p:sp>
      <p:sp>
        <p:nvSpPr>
          <p:cNvPr id="3" name="Content Placeholder 2"/>
          <p:cNvSpPr>
            <a:spLocks noGrp="1"/>
          </p:cNvSpPr>
          <p:nvPr>
            <p:ph idx="1"/>
          </p:nvPr>
        </p:nvSpPr>
        <p:spPr/>
        <p:txBody>
          <a:bodyPr/>
          <a:lstStyle/>
          <a:p>
            <a:r>
              <a:rPr lang="en-US" dirty="0" smtClean="0"/>
              <a:t>Answering the call in a time of need is a great them of the Bible</a:t>
            </a:r>
          </a:p>
          <a:p>
            <a:pPr lvl="1"/>
            <a:r>
              <a:rPr lang="en-US" dirty="0" smtClean="0"/>
              <a:t>1 Kings 17:27-29 – Ahab’s servant Obadiah</a:t>
            </a:r>
          </a:p>
          <a:p>
            <a:pPr lvl="1"/>
            <a:r>
              <a:rPr lang="en-US" dirty="0" smtClean="0"/>
              <a:t>Esther</a:t>
            </a:r>
          </a:p>
          <a:p>
            <a:pPr lvl="1"/>
            <a:r>
              <a:rPr lang="en-US" dirty="0" smtClean="0"/>
              <a:t>Baruch</a:t>
            </a:r>
          </a:p>
          <a:p>
            <a:pPr lvl="1"/>
            <a:r>
              <a:rPr lang="en-US" dirty="0" smtClean="0"/>
              <a:t>Barnabas</a:t>
            </a:r>
          </a:p>
          <a:p>
            <a:pPr lvl="1"/>
            <a:r>
              <a:rPr lang="en-US" dirty="0" smtClean="0"/>
              <a:t>Greatest of all examples is Jesus</a:t>
            </a:r>
          </a:p>
        </p:txBody>
      </p:sp>
    </p:spTree>
    <p:extLst>
      <p:ext uri="{BB962C8B-B14F-4D97-AF65-F5344CB8AC3E}">
        <p14:creationId xmlns:p14="http://schemas.microsoft.com/office/powerpoint/2010/main" val="17542774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Barzillai</a:t>
            </a:r>
            <a:r>
              <a:rPr lang="en-US" dirty="0"/>
              <a:t>: Answered the Call</a:t>
            </a:r>
          </a:p>
        </p:txBody>
      </p:sp>
      <p:sp>
        <p:nvSpPr>
          <p:cNvPr id="3" name="Content Placeholder 2"/>
          <p:cNvSpPr>
            <a:spLocks noGrp="1"/>
          </p:cNvSpPr>
          <p:nvPr>
            <p:ph idx="1"/>
          </p:nvPr>
        </p:nvSpPr>
        <p:spPr/>
        <p:txBody>
          <a:bodyPr/>
          <a:lstStyle/>
          <a:p>
            <a:r>
              <a:rPr lang="en-US" dirty="0" err="1" smtClean="0"/>
              <a:t>Barzillai</a:t>
            </a:r>
            <a:r>
              <a:rPr lang="en-US" dirty="0" smtClean="0"/>
              <a:t> gave and expected nothing in return – (2 Sam. 19:31-37)</a:t>
            </a:r>
          </a:p>
          <a:p>
            <a:pPr lvl="1"/>
            <a:r>
              <a:rPr lang="en-US" dirty="0" err="1" smtClean="0"/>
              <a:t>Barzillai</a:t>
            </a:r>
            <a:r>
              <a:rPr lang="en-US" dirty="0" smtClean="0"/>
              <a:t> rejected David’s honor</a:t>
            </a:r>
          </a:p>
          <a:p>
            <a:pPr lvl="1"/>
            <a:r>
              <a:rPr lang="en-US" dirty="0" smtClean="0"/>
              <a:t>Sought honor for his servant</a:t>
            </a:r>
          </a:p>
          <a:p>
            <a:pPr lvl="1"/>
            <a:r>
              <a:rPr lang="en-US" dirty="0" smtClean="0"/>
              <a:t>Luke 6:33-36</a:t>
            </a:r>
          </a:p>
          <a:p>
            <a:r>
              <a:rPr lang="en-US" dirty="0" smtClean="0"/>
              <a:t>Jesus in every way epitomizes the example of sacrifice and compassion to those in need</a:t>
            </a:r>
          </a:p>
          <a:p>
            <a:pPr lvl="1"/>
            <a:r>
              <a:rPr lang="en-US" dirty="0" smtClean="0"/>
              <a:t>Phil. </a:t>
            </a:r>
            <a:r>
              <a:rPr lang="en-US" dirty="0"/>
              <a:t>2</a:t>
            </a:r>
            <a:endParaRPr lang="en-US" dirty="0" smtClean="0"/>
          </a:p>
        </p:txBody>
      </p:sp>
    </p:spTree>
    <p:extLst>
      <p:ext uri="{BB962C8B-B14F-4D97-AF65-F5344CB8AC3E}">
        <p14:creationId xmlns:p14="http://schemas.microsoft.com/office/powerpoint/2010/main" val="6462501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8072647" cy="1429871"/>
          </a:xfrm>
        </p:spPr>
        <p:txBody>
          <a:bodyPr>
            <a:normAutofit/>
          </a:bodyPr>
          <a:lstStyle/>
          <a:p>
            <a:r>
              <a:rPr lang="en-US" b="1" dirty="0" smtClean="0"/>
              <a:t>Michael A. </a:t>
            </a:r>
            <a:r>
              <a:rPr lang="en-US" b="1" dirty="0" err="1" smtClean="0"/>
              <a:t>Monsoor</a:t>
            </a:r>
            <a:r>
              <a:rPr lang="en-US" b="1" dirty="0" smtClean="0"/>
              <a:t>, Navy Seal</a:t>
            </a:r>
            <a:endParaRPr lang="en-US" b="1" dirty="0"/>
          </a:p>
        </p:txBody>
      </p:sp>
      <p:pic>
        <p:nvPicPr>
          <p:cNvPr id="5" name="Content Placeholder 4" descr="download.jpg"/>
          <p:cNvPicPr>
            <a:picLocks noGrp="1" noChangeAspect="1"/>
          </p:cNvPicPr>
          <p:nvPr>
            <p:ph idx="1"/>
          </p:nvPr>
        </p:nvPicPr>
        <p:blipFill rotWithShape="1">
          <a:blip r:embed="rId2">
            <a:extLst>
              <a:ext uri="{28A0092B-C50C-407E-A947-70E740481C1C}">
                <a14:useLocalDpi xmlns:a14="http://schemas.microsoft.com/office/drawing/2010/main" val="0"/>
              </a:ext>
            </a:extLst>
          </a:blip>
          <a:srcRect t="896" b="896"/>
          <a:stretch/>
        </p:blipFill>
        <p:spPr/>
      </p:pic>
    </p:spTree>
    <p:extLst>
      <p:ext uri="{BB962C8B-B14F-4D97-AF65-F5344CB8AC3E}">
        <p14:creationId xmlns:p14="http://schemas.microsoft.com/office/powerpoint/2010/main" val="10424697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74392"/>
            <a:ext cx="7772400" cy="978408"/>
          </a:xfrm>
        </p:spPr>
        <p:txBody>
          <a:bodyPr>
            <a:normAutofit fontScale="90000"/>
          </a:bodyPr>
          <a:lstStyle/>
          <a:p>
            <a:r>
              <a:rPr lang="en-US" b="1" dirty="0" smtClean="0"/>
              <a:t>Answering the Call in </a:t>
            </a:r>
            <a:r>
              <a:rPr lang="en-US" b="1" dirty="0" err="1" smtClean="0"/>
              <a:t>theFace</a:t>
            </a:r>
            <a:r>
              <a:rPr lang="en-US" b="1" dirty="0" smtClean="0"/>
              <a:t> of Danger</a:t>
            </a:r>
            <a:endParaRPr lang="en-US" b="1" dirty="0"/>
          </a:p>
        </p:txBody>
      </p:sp>
      <p:sp>
        <p:nvSpPr>
          <p:cNvPr id="3" name="Subtitle 2"/>
          <p:cNvSpPr>
            <a:spLocks noGrp="1"/>
          </p:cNvSpPr>
          <p:nvPr>
            <p:ph type="subTitle" idx="1"/>
          </p:nvPr>
        </p:nvSpPr>
        <p:spPr>
          <a:xfrm>
            <a:off x="850743" y="3765187"/>
            <a:ext cx="7772400" cy="1199956"/>
          </a:xfrm>
        </p:spPr>
        <p:txBody>
          <a:bodyPr>
            <a:normAutofit/>
          </a:bodyPr>
          <a:lstStyle/>
          <a:p>
            <a:r>
              <a:rPr lang="en-US" sz="2800" b="1" dirty="0" err="1" smtClean="0"/>
              <a:t>Barzillai</a:t>
            </a:r>
            <a:r>
              <a:rPr lang="en-US" sz="2800" b="1" dirty="0" smtClean="0"/>
              <a:t> – 2 Samuel 17-19</a:t>
            </a:r>
            <a:endParaRPr lang="en-US" sz="2800" b="1" dirty="0"/>
          </a:p>
        </p:txBody>
      </p:sp>
    </p:spTree>
    <p:extLst>
      <p:ext uri="{BB962C8B-B14F-4D97-AF65-F5344CB8AC3E}">
        <p14:creationId xmlns:p14="http://schemas.microsoft.com/office/powerpoint/2010/main" val="14731042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4"/>
            <a:ext cx="7770813" cy="835714"/>
          </a:xfrm>
        </p:spPr>
        <p:txBody>
          <a:bodyPr>
            <a:normAutofit/>
          </a:bodyPr>
          <a:lstStyle/>
          <a:p>
            <a:r>
              <a:rPr lang="en-US" sz="3600" b="1" dirty="0" smtClean="0"/>
              <a:t>Low Point of David’s Reign</a:t>
            </a:r>
            <a:endParaRPr lang="en-US" sz="3600" b="1" dirty="0"/>
          </a:p>
        </p:txBody>
      </p:sp>
      <p:sp>
        <p:nvSpPr>
          <p:cNvPr id="3" name="Content Placeholder 2"/>
          <p:cNvSpPr>
            <a:spLocks noGrp="1"/>
          </p:cNvSpPr>
          <p:nvPr>
            <p:ph idx="1"/>
          </p:nvPr>
        </p:nvSpPr>
        <p:spPr>
          <a:xfrm>
            <a:off x="0" y="1072208"/>
            <a:ext cx="9005861" cy="5476501"/>
          </a:xfrm>
        </p:spPr>
        <p:txBody>
          <a:bodyPr/>
          <a:lstStyle/>
          <a:p>
            <a:pPr>
              <a:buFont typeface="Arial"/>
              <a:buChar char="•"/>
            </a:pPr>
            <a:r>
              <a:rPr lang="en-US" sz="2800" dirty="0" err="1" smtClean="0"/>
              <a:t>Absolam</a:t>
            </a:r>
            <a:r>
              <a:rPr lang="en-US" sz="2800" dirty="0" smtClean="0"/>
              <a:t> led a rebellion against his father </a:t>
            </a:r>
          </a:p>
          <a:p>
            <a:pPr>
              <a:buFont typeface="Arial"/>
              <a:buChar char="•"/>
            </a:pPr>
            <a:r>
              <a:rPr lang="en-US" sz="2800" dirty="0" smtClean="0"/>
              <a:t>David flees from the throne and is deeply shaken in spirit and faith (2 Sam. 15:13-14)</a:t>
            </a:r>
          </a:p>
          <a:p>
            <a:pPr marL="698500" lvl="2" indent="0">
              <a:buNone/>
            </a:pPr>
            <a:r>
              <a:rPr lang="en-US" sz="2400" dirty="0" smtClean="0">
                <a:solidFill>
                  <a:srgbClr val="FFFFFF"/>
                </a:solidFill>
              </a:rPr>
              <a:t>13) Now </a:t>
            </a:r>
            <a:r>
              <a:rPr lang="en-US" sz="2400" dirty="0">
                <a:solidFill>
                  <a:srgbClr val="FFFFFF"/>
                </a:solidFill>
              </a:rPr>
              <a:t>a </a:t>
            </a:r>
            <a:r>
              <a:rPr lang="en-US" sz="2400" dirty="0" smtClean="0">
                <a:solidFill>
                  <a:srgbClr val="FFFFFF"/>
                </a:solidFill>
              </a:rPr>
              <a:t>messenger </a:t>
            </a:r>
            <a:r>
              <a:rPr lang="en-US" sz="2400" dirty="0">
                <a:solidFill>
                  <a:srgbClr val="FFFFFF"/>
                </a:solidFill>
              </a:rPr>
              <a:t>came to David, saying, “The hearts of the men of Israel are </a:t>
            </a:r>
            <a:r>
              <a:rPr lang="en-US" sz="2400" dirty="0" smtClean="0">
                <a:solidFill>
                  <a:srgbClr val="FFFFFF"/>
                </a:solidFill>
              </a:rPr>
              <a:t>with </a:t>
            </a:r>
            <a:r>
              <a:rPr lang="en-US" sz="2400" dirty="0">
                <a:solidFill>
                  <a:srgbClr val="FFFFFF"/>
                </a:solidFill>
              </a:rPr>
              <a:t>Absalom.”</a:t>
            </a:r>
          </a:p>
          <a:p>
            <a:pPr marL="1155700" lvl="2" indent="-457200">
              <a:buAutoNum type="arabicParenR" startAt="14"/>
            </a:pPr>
            <a:r>
              <a:rPr lang="en-US" sz="2400" dirty="0" smtClean="0">
                <a:solidFill>
                  <a:srgbClr val="FFFFFF"/>
                </a:solidFill>
              </a:rPr>
              <a:t>So </a:t>
            </a:r>
            <a:r>
              <a:rPr lang="en-US" sz="2400" dirty="0">
                <a:solidFill>
                  <a:srgbClr val="FFFFFF"/>
                </a:solidFill>
              </a:rPr>
              <a:t>David said to all his servants who were with him at Jerusalem, “Arise, and let us flee, or we shall not escape from Absalom. Make haste to depart, lest he overtake us suddenly and bring disaster upon us, and strike the city with the edge of the sword.</a:t>
            </a:r>
            <a:r>
              <a:rPr lang="en-US" sz="2400" dirty="0" smtClean="0">
                <a:solidFill>
                  <a:srgbClr val="FFFFFF"/>
                </a:solidFill>
              </a:rPr>
              <a:t>”</a:t>
            </a:r>
          </a:p>
          <a:p>
            <a:pPr marL="463550" indent="-457200">
              <a:buFont typeface="Arial"/>
              <a:buChar char="•"/>
            </a:pPr>
            <a:r>
              <a:rPr lang="en-US" sz="2800" dirty="0" smtClean="0">
                <a:solidFill>
                  <a:srgbClr val="FFFFFF"/>
                </a:solidFill>
              </a:rPr>
              <a:t>Doesn’t sound like the David that had slain his ten thousands.</a:t>
            </a:r>
            <a:endParaRPr lang="en-US" sz="2800" dirty="0">
              <a:solidFill>
                <a:srgbClr val="FFFFFF"/>
              </a:solidFill>
            </a:endParaRPr>
          </a:p>
        </p:txBody>
      </p:sp>
    </p:spTree>
    <p:extLst>
      <p:ext uri="{BB962C8B-B14F-4D97-AF65-F5344CB8AC3E}">
        <p14:creationId xmlns:p14="http://schemas.microsoft.com/office/powerpoint/2010/main" val="9041159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898" y="121023"/>
            <a:ext cx="8692468" cy="984175"/>
          </a:xfrm>
        </p:spPr>
        <p:txBody>
          <a:bodyPr>
            <a:normAutofit/>
          </a:bodyPr>
          <a:lstStyle/>
          <a:p>
            <a:r>
              <a:rPr lang="en-US" sz="3600" b="1" dirty="0" smtClean="0">
                <a:solidFill>
                  <a:srgbClr val="FFFFFF"/>
                </a:solidFill>
              </a:rPr>
              <a:t>Low Point of David’s Reign</a:t>
            </a:r>
            <a:endParaRPr lang="en-US" sz="3600" b="1" dirty="0">
              <a:solidFill>
                <a:srgbClr val="FFFFFF"/>
              </a:solidFill>
            </a:endParaRPr>
          </a:p>
        </p:txBody>
      </p:sp>
      <p:sp>
        <p:nvSpPr>
          <p:cNvPr id="3" name="Content Placeholder 2"/>
          <p:cNvSpPr>
            <a:spLocks noGrp="1"/>
          </p:cNvSpPr>
          <p:nvPr>
            <p:ph idx="1"/>
          </p:nvPr>
        </p:nvSpPr>
        <p:spPr>
          <a:xfrm>
            <a:off x="296898" y="1105198"/>
            <a:ext cx="8692468" cy="5377530"/>
          </a:xfrm>
        </p:spPr>
        <p:txBody>
          <a:bodyPr>
            <a:normAutofit/>
          </a:bodyPr>
          <a:lstStyle/>
          <a:p>
            <a:pPr>
              <a:buFont typeface="Arial"/>
              <a:buChar char="•"/>
            </a:pPr>
            <a:r>
              <a:rPr lang="en-US" sz="2800" dirty="0" err="1"/>
              <a:t>Absolam</a:t>
            </a:r>
            <a:r>
              <a:rPr lang="en-US" sz="2800" dirty="0"/>
              <a:t> led a rebellion against his father </a:t>
            </a:r>
          </a:p>
          <a:p>
            <a:pPr>
              <a:buFont typeface="Arial"/>
              <a:buChar char="•"/>
            </a:pPr>
            <a:r>
              <a:rPr lang="en-US" sz="2800" dirty="0" smtClean="0"/>
              <a:t>David shows doubt and fear instead of confidence and courage (2 Sam. 15:25-26)</a:t>
            </a:r>
          </a:p>
          <a:p>
            <a:pPr lvl="1">
              <a:buFont typeface="Arial"/>
              <a:buChar char="•"/>
            </a:pPr>
            <a:r>
              <a:rPr lang="en-US" sz="2400" dirty="0" smtClean="0">
                <a:solidFill>
                  <a:srgbClr val="FFFFFF"/>
                </a:solidFill>
              </a:rPr>
              <a:t>25) </a:t>
            </a:r>
            <a:r>
              <a:rPr lang="en-US" sz="2400" dirty="0">
                <a:solidFill>
                  <a:srgbClr val="FFFFFF"/>
                </a:solidFill>
              </a:rPr>
              <a:t>Then the king said to </a:t>
            </a:r>
            <a:r>
              <a:rPr lang="en-US" sz="2400" dirty="0" err="1">
                <a:solidFill>
                  <a:srgbClr val="FFFFFF"/>
                </a:solidFill>
              </a:rPr>
              <a:t>Zadok</a:t>
            </a:r>
            <a:r>
              <a:rPr lang="en-US" sz="2400" dirty="0">
                <a:solidFill>
                  <a:srgbClr val="FFFFFF"/>
                </a:solidFill>
              </a:rPr>
              <a:t>, “Carry the ark of God back into the city. If I find favor in the eyes of the Lord, He will bring me back and show me both it and His dwelling place. </a:t>
            </a:r>
            <a:r>
              <a:rPr lang="en-US" sz="2400" dirty="0" smtClean="0">
                <a:solidFill>
                  <a:srgbClr val="FFFFFF"/>
                </a:solidFill>
              </a:rPr>
              <a:t>26) </a:t>
            </a:r>
            <a:r>
              <a:rPr lang="en-US" sz="2400" dirty="0">
                <a:solidFill>
                  <a:srgbClr val="FFFFFF"/>
                </a:solidFill>
              </a:rPr>
              <a:t>But if He says thus: ‘I have no delight in you,’ here I am, let Him do to me as seems good to Him.” </a:t>
            </a:r>
            <a:endParaRPr lang="en-US" sz="2400" dirty="0" smtClean="0">
              <a:solidFill>
                <a:srgbClr val="FFFFFF"/>
              </a:solidFill>
            </a:endParaRPr>
          </a:p>
          <a:p>
            <a:pPr>
              <a:buFont typeface="Arial"/>
              <a:buChar char="•"/>
            </a:pPr>
            <a:r>
              <a:rPr lang="en-US" sz="2600" dirty="0" smtClean="0">
                <a:solidFill>
                  <a:srgbClr val="FFFFFF"/>
                </a:solidFill>
              </a:rPr>
              <a:t>Before:  “the Lord shall deliver me out of the hand of this Philistine”</a:t>
            </a:r>
          </a:p>
          <a:p>
            <a:pPr>
              <a:buFont typeface="Arial"/>
              <a:buChar char="•"/>
            </a:pPr>
            <a:r>
              <a:rPr lang="en-US" sz="2600" dirty="0" smtClean="0">
                <a:solidFill>
                  <a:srgbClr val="FFFFFF"/>
                </a:solidFill>
              </a:rPr>
              <a:t>Now:  “Maybe God will deliver me, maybe he won’t”</a:t>
            </a:r>
            <a:endParaRPr lang="en-US" sz="2600" dirty="0">
              <a:solidFill>
                <a:srgbClr val="FFFFFF"/>
              </a:solidFill>
            </a:endParaRPr>
          </a:p>
        </p:txBody>
      </p:sp>
    </p:spTree>
    <p:extLst>
      <p:ext uri="{BB962C8B-B14F-4D97-AF65-F5344CB8AC3E}">
        <p14:creationId xmlns:p14="http://schemas.microsoft.com/office/powerpoint/2010/main" val="34436718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852" y="121024"/>
            <a:ext cx="8275176" cy="951184"/>
          </a:xfrm>
        </p:spPr>
        <p:txBody>
          <a:bodyPr/>
          <a:lstStyle/>
          <a:p>
            <a:r>
              <a:rPr lang="en-US" dirty="0" smtClean="0"/>
              <a:t>Answering the Call</a:t>
            </a:r>
            <a:endParaRPr lang="en-US" dirty="0"/>
          </a:p>
        </p:txBody>
      </p:sp>
      <p:sp>
        <p:nvSpPr>
          <p:cNvPr id="3" name="Content Placeholder 2"/>
          <p:cNvSpPr>
            <a:spLocks noGrp="1"/>
          </p:cNvSpPr>
          <p:nvPr>
            <p:ph idx="1"/>
          </p:nvPr>
        </p:nvSpPr>
        <p:spPr>
          <a:xfrm>
            <a:off x="263908" y="1220666"/>
            <a:ext cx="8560516" cy="5311547"/>
          </a:xfrm>
        </p:spPr>
        <p:txBody>
          <a:bodyPr>
            <a:normAutofit fontScale="92500" lnSpcReduction="10000"/>
          </a:bodyPr>
          <a:lstStyle/>
          <a:p>
            <a:r>
              <a:rPr lang="en-US" sz="2800" dirty="0" smtClean="0"/>
              <a:t>The narrator of this story doesn’t focus on the coup but on the different characters and their loyalty or disloyalty to David</a:t>
            </a:r>
          </a:p>
          <a:p>
            <a:r>
              <a:rPr lang="en-US" sz="2800" dirty="0" smtClean="0"/>
              <a:t>Many will answer David’s call for support and help (2 Sam. 17:27-29)</a:t>
            </a:r>
          </a:p>
          <a:p>
            <a:pPr lvl="1"/>
            <a:r>
              <a:rPr lang="en-US" sz="2600" dirty="0"/>
              <a:t>27 </a:t>
            </a:r>
            <a:r>
              <a:rPr lang="en-US" sz="2600" dirty="0" smtClean="0"/>
              <a:t>,) Now </a:t>
            </a:r>
            <a:r>
              <a:rPr lang="en-US" sz="2600" dirty="0"/>
              <a:t>it happened, when David had come to </a:t>
            </a:r>
            <a:r>
              <a:rPr lang="en-US" sz="2600" dirty="0" err="1"/>
              <a:t>Mahanaim</a:t>
            </a:r>
            <a:r>
              <a:rPr lang="en-US" sz="2600" dirty="0"/>
              <a:t>, that </a:t>
            </a:r>
            <a:r>
              <a:rPr lang="en-US" sz="2600" dirty="0" err="1"/>
              <a:t>Shobi</a:t>
            </a:r>
            <a:r>
              <a:rPr lang="en-US" sz="2600" dirty="0"/>
              <a:t> the son of </a:t>
            </a:r>
            <a:r>
              <a:rPr lang="en-US" sz="2600" dirty="0" err="1"/>
              <a:t>Nahash</a:t>
            </a:r>
            <a:r>
              <a:rPr lang="en-US" sz="2600" dirty="0"/>
              <a:t> from </a:t>
            </a:r>
            <a:r>
              <a:rPr lang="en-US" sz="2600" dirty="0" err="1"/>
              <a:t>Rabbah</a:t>
            </a:r>
            <a:r>
              <a:rPr lang="en-US" sz="2600" dirty="0"/>
              <a:t> of the people of Ammon, </a:t>
            </a:r>
            <a:r>
              <a:rPr lang="en-US" sz="2600" dirty="0" err="1"/>
              <a:t>Machir</a:t>
            </a:r>
            <a:r>
              <a:rPr lang="en-US" sz="2600" dirty="0"/>
              <a:t> the son of </a:t>
            </a:r>
            <a:r>
              <a:rPr lang="en-US" sz="2600" dirty="0" err="1"/>
              <a:t>Ammiel</a:t>
            </a:r>
            <a:r>
              <a:rPr lang="en-US" sz="2600" dirty="0"/>
              <a:t> from Lo Debar, and </a:t>
            </a:r>
            <a:r>
              <a:rPr lang="en-US" sz="2600" b="1" i="1" u="sng" dirty="0" err="1">
                <a:solidFill>
                  <a:srgbClr val="FFFF00"/>
                </a:solidFill>
              </a:rPr>
              <a:t>Barzillai</a:t>
            </a:r>
            <a:r>
              <a:rPr lang="en-US" sz="2600" dirty="0"/>
              <a:t> the </a:t>
            </a:r>
            <a:r>
              <a:rPr lang="en-US" sz="2600" dirty="0" err="1"/>
              <a:t>Gileadite</a:t>
            </a:r>
            <a:r>
              <a:rPr lang="en-US" sz="2600" dirty="0"/>
              <a:t> from </a:t>
            </a:r>
            <a:r>
              <a:rPr lang="en-US" sz="2600" dirty="0" err="1"/>
              <a:t>Rogelim</a:t>
            </a:r>
            <a:r>
              <a:rPr lang="en-US" sz="2600" dirty="0"/>
              <a:t>, </a:t>
            </a:r>
            <a:r>
              <a:rPr lang="en-US" sz="2600" dirty="0" smtClean="0"/>
              <a:t>28) </a:t>
            </a:r>
            <a:r>
              <a:rPr lang="en-US" sz="2600" dirty="0"/>
              <a:t>brought beds and basins, earthen vessels and wheat, barley and flour, parched grain and beans, lentils and parched seeds, 29 honey and curds, sheep and cheese of the herd, for David and the people who were with him to eat. For they said, “The people are hungry and weary and thirsty in the wilderness.”</a:t>
            </a:r>
          </a:p>
        </p:txBody>
      </p:sp>
    </p:spTree>
    <p:extLst>
      <p:ext uri="{BB962C8B-B14F-4D97-AF65-F5344CB8AC3E}">
        <p14:creationId xmlns:p14="http://schemas.microsoft.com/office/powerpoint/2010/main" val="11703078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Barzillai</a:t>
            </a:r>
            <a:r>
              <a:rPr lang="en-US" dirty="0" smtClean="0"/>
              <a:t>: Answered the Call</a:t>
            </a:r>
            <a:endParaRPr lang="en-US" dirty="0"/>
          </a:p>
        </p:txBody>
      </p:sp>
      <p:sp>
        <p:nvSpPr>
          <p:cNvPr id="3" name="Content Placeholder 2"/>
          <p:cNvSpPr>
            <a:spLocks noGrp="1"/>
          </p:cNvSpPr>
          <p:nvPr>
            <p:ph idx="1"/>
          </p:nvPr>
        </p:nvSpPr>
        <p:spPr/>
        <p:txBody>
          <a:bodyPr/>
          <a:lstStyle/>
          <a:p>
            <a:r>
              <a:rPr lang="en-US" dirty="0" smtClean="0"/>
              <a:t>Great danger and personal risk</a:t>
            </a:r>
          </a:p>
          <a:p>
            <a:pPr lvl="1"/>
            <a:r>
              <a:rPr lang="en-US" dirty="0" smtClean="0"/>
              <a:t>If David doesn’t return to the throne then </a:t>
            </a:r>
            <a:r>
              <a:rPr lang="en-US" dirty="0" err="1" smtClean="0"/>
              <a:t>Barzillai</a:t>
            </a:r>
            <a:r>
              <a:rPr lang="en-US" dirty="0" smtClean="0"/>
              <a:t> is a traitor to the new king </a:t>
            </a:r>
            <a:r>
              <a:rPr lang="en-US" dirty="0" err="1" smtClean="0"/>
              <a:t>Absolam</a:t>
            </a:r>
            <a:endParaRPr lang="en-US" dirty="0" smtClean="0"/>
          </a:p>
          <a:p>
            <a:pPr lvl="1"/>
            <a:r>
              <a:rPr lang="en-US" dirty="0" smtClean="0"/>
              <a:t>He uses his great wealth and resources to show compassion to a man in need</a:t>
            </a:r>
          </a:p>
          <a:p>
            <a:pPr lvl="1"/>
            <a:r>
              <a:rPr lang="en-US" dirty="0" smtClean="0"/>
              <a:t>He risk his life and his fortune and his future</a:t>
            </a:r>
          </a:p>
          <a:p>
            <a:pPr marL="457200" lvl="1" indent="0">
              <a:buNone/>
            </a:pPr>
            <a:endParaRPr lang="en-US" dirty="0"/>
          </a:p>
        </p:txBody>
      </p:sp>
    </p:spTree>
    <p:extLst>
      <p:ext uri="{BB962C8B-B14F-4D97-AF65-F5344CB8AC3E}">
        <p14:creationId xmlns:p14="http://schemas.microsoft.com/office/powerpoint/2010/main" val="37420630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merican-declaration-of-independence-1776-woodcut-A44XDF.jpg"/>
          <p:cNvPicPr>
            <a:picLocks noGrp="1" noChangeAspect="1"/>
          </p:cNvPicPr>
          <p:nvPr>
            <p:ph idx="1"/>
          </p:nvPr>
        </p:nvPicPr>
        <p:blipFill rotWithShape="1">
          <a:blip r:embed="rId2">
            <a:extLst>
              <a:ext uri="{28A0092B-C50C-407E-A947-70E740481C1C}">
                <a14:useLocalDpi xmlns:a14="http://schemas.microsoft.com/office/drawing/2010/main" val="0"/>
              </a:ext>
            </a:extLst>
          </a:blip>
          <a:srcRect l="-16915" r="-14384" b="8746"/>
          <a:stretch/>
        </p:blipFill>
        <p:spPr>
          <a:xfrm>
            <a:off x="457200" y="274638"/>
            <a:ext cx="8229600" cy="6583362"/>
          </a:xfrm>
        </p:spPr>
      </p:pic>
    </p:spTree>
    <p:extLst>
      <p:ext uri="{BB962C8B-B14F-4D97-AF65-F5344CB8AC3E}">
        <p14:creationId xmlns:p14="http://schemas.microsoft.com/office/powerpoint/2010/main" val="3128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13" y="274638"/>
            <a:ext cx="8758447" cy="1143000"/>
          </a:xfrm>
        </p:spPr>
        <p:txBody>
          <a:bodyPr>
            <a:normAutofit fontScale="90000"/>
          </a:bodyPr>
          <a:lstStyle/>
          <a:p>
            <a:r>
              <a:rPr lang="en-US" dirty="0" smtClean="0"/>
              <a:t>Signers of Declaration of Independence</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sz="2800" dirty="0" smtClean="0"/>
              <a:t>John Adams - `</a:t>
            </a:r>
            <a:r>
              <a:rPr lang="en-US" sz="2800" dirty="0"/>
              <a:t>`The Declaration was, in fact, an act of treason. ... Those who had signed it stood a good chance to incur the penalty meted out to traitors.' </a:t>
            </a:r>
            <a:endParaRPr lang="en-US" sz="2800" dirty="0" smtClean="0"/>
          </a:p>
          <a:p>
            <a:pPr lvl="1"/>
            <a:r>
              <a:rPr lang="en-US" sz="2400" dirty="0" smtClean="0"/>
              <a:t>John Adams and John Hancock were under sentence of death if captured by British</a:t>
            </a:r>
          </a:p>
          <a:p>
            <a:pPr lvl="1"/>
            <a:r>
              <a:rPr lang="en-US" sz="2400" dirty="0" smtClean="0"/>
              <a:t>Francis Lewis wife was captured and imprisoned for 2 years and his home and farm destroyed and his 13 children were scattered</a:t>
            </a:r>
          </a:p>
          <a:p>
            <a:pPr lvl="1"/>
            <a:r>
              <a:rPr lang="en-US" sz="2400" dirty="0" smtClean="0"/>
              <a:t>Richard Stockton was captured and thrown into prison and was repeatedly beaten and starved.</a:t>
            </a:r>
          </a:p>
          <a:p>
            <a:pPr lvl="1"/>
            <a:r>
              <a:rPr lang="en-US" sz="2400" dirty="0" smtClean="0"/>
              <a:t>John Morris spent all his wealth of over a million dollars to help finance the war and died bankrupt serving 3 years in debtors’ prison.</a:t>
            </a:r>
          </a:p>
          <a:p>
            <a:pPr lvl="1"/>
            <a:endParaRPr lang="en-US" sz="2400" dirty="0" smtClean="0"/>
          </a:p>
        </p:txBody>
      </p:sp>
    </p:spTree>
    <p:extLst>
      <p:ext uri="{BB962C8B-B14F-4D97-AF65-F5344CB8AC3E}">
        <p14:creationId xmlns:p14="http://schemas.microsoft.com/office/powerpoint/2010/main" val="3165688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55</TotalTime>
  <Words>790</Words>
  <Application>Microsoft Macintosh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Black</vt:lpstr>
      <vt:lpstr>LCDR: Lief Babin</vt:lpstr>
      <vt:lpstr>Michael A. Monsoor, Navy Seal</vt:lpstr>
      <vt:lpstr>Answering the Call in theFace of Danger</vt:lpstr>
      <vt:lpstr>Low Point of David’s Reign</vt:lpstr>
      <vt:lpstr>Low Point of David’s Reign</vt:lpstr>
      <vt:lpstr>Answering the Call</vt:lpstr>
      <vt:lpstr>Barzillai: Answered the Call</vt:lpstr>
      <vt:lpstr>PowerPoint Presentation</vt:lpstr>
      <vt:lpstr>Signers of Declaration of Independence</vt:lpstr>
      <vt:lpstr>Signers of Declaration of Independence</vt:lpstr>
      <vt:lpstr>Barzillai: Answered the Call</vt:lpstr>
      <vt:lpstr>Barzillai: Answered the Call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LCDR: Lief Babin</dc:title>
  <dc:creator>Kimberly Harbin</dc:creator>
  <cp:lastModifiedBy>Kimberly Harbin</cp:lastModifiedBy>
  <cp:revision>6</cp:revision>
  <cp:lastPrinted>2022-08-14T13:33:21Z</cp:lastPrinted>
  <dcterms:created xsi:type="dcterms:W3CDTF">2022-08-14T12:39:07Z</dcterms:created>
  <dcterms:modified xsi:type="dcterms:W3CDTF">2022-08-14T13:34:16Z</dcterms:modified>
</cp:coreProperties>
</file>