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78" r:id="rId6"/>
    <p:sldId id="279" r:id="rId7"/>
    <p:sldId id="283" r:id="rId8"/>
    <p:sldId id="285" r:id="rId9"/>
    <p:sldId id="286" r:id="rId10"/>
    <p:sldId id="28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102" y="2743200"/>
            <a:ext cx="9435241" cy="1625599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sz="6000" dirty="0"/>
              <a:t>Him Shall You Fear, Him Shall You Worship, &amp; To Him You Shall Offer Sacrifice.”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2" y="5029200"/>
            <a:ext cx="9429931" cy="991077"/>
          </a:xfrm>
        </p:spPr>
        <p:txBody>
          <a:bodyPr>
            <a:normAutofit/>
          </a:bodyPr>
          <a:lstStyle/>
          <a:p>
            <a:r>
              <a:rPr lang="en-US" sz="3600" dirty="0"/>
              <a:t>2 Kings 17:36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219200"/>
            <a:ext cx="111252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10:27 </a:t>
            </a:r>
          </a:p>
          <a:p>
            <a:pPr marL="0" indent="0">
              <a:buNone/>
            </a:pPr>
            <a:r>
              <a:rPr lang="en-US" sz="4800" dirty="0"/>
              <a:t>“The </a:t>
            </a:r>
            <a:r>
              <a:rPr lang="en-US" sz="4800" dirty="0">
                <a:highlight>
                  <a:srgbClr val="FFFF00"/>
                </a:highlight>
              </a:rPr>
              <a:t>fear of the Lord prolongs days</a:t>
            </a:r>
            <a:r>
              <a:rPr lang="en-US" sz="4800" dirty="0"/>
              <a:t>, But the years of the wicked will be shortened.”</a:t>
            </a:r>
          </a:p>
        </p:txBody>
      </p:sp>
    </p:spTree>
    <p:extLst>
      <p:ext uri="{BB962C8B-B14F-4D97-AF65-F5344CB8AC3E}">
        <p14:creationId xmlns:p14="http://schemas.microsoft.com/office/powerpoint/2010/main" val="417362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219200"/>
            <a:ext cx="111252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14:26 </a:t>
            </a:r>
          </a:p>
          <a:p>
            <a:pPr marL="0" indent="0">
              <a:buNone/>
            </a:pPr>
            <a:r>
              <a:rPr lang="en-US" sz="4800" dirty="0"/>
              <a:t>“In the </a:t>
            </a:r>
            <a:r>
              <a:rPr lang="en-US" sz="4800" dirty="0">
                <a:highlight>
                  <a:srgbClr val="FFFF00"/>
                </a:highlight>
              </a:rPr>
              <a:t>fear of the Lord there is strong confidence</a:t>
            </a:r>
            <a:r>
              <a:rPr lang="en-US" sz="4800" dirty="0"/>
              <a:t>, and His children will have a place of refuge.”</a:t>
            </a:r>
          </a:p>
        </p:txBody>
      </p:sp>
    </p:spTree>
    <p:extLst>
      <p:ext uri="{BB962C8B-B14F-4D97-AF65-F5344CB8AC3E}">
        <p14:creationId xmlns:p14="http://schemas.microsoft.com/office/powerpoint/2010/main" val="69571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219200"/>
            <a:ext cx="114300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16:6 </a:t>
            </a:r>
          </a:p>
          <a:p>
            <a:pPr marL="0" indent="0">
              <a:buNone/>
            </a:pPr>
            <a:r>
              <a:rPr lang="en-US" sz="4800" dirty="0"/>
              <a:t>“In mercy and truth</a:t>
            </a:r>
          </a:p>
          <a:p>
            <a:pPr marL="0" indent="0">
              <a:buNone/>
            </a:pPr>
            <a:r>
              <a:rPr lang="en-US" sz="4800" dirty="0"/>
              <a:t>  Atonement is provided for iniquity;</a:t>
            </a:r>
          </a:p>
          <a:p>
            <a:pPr marL="0" indent="0">
              <a:buNone/>
            </a:pPr>
            <a:r>
              <a:rPr lang="en-US" sz="4800" dirty="0"/>
              <a:t>  And by the </a:t>
            </a:r>
            <a:r>
              <a:rPr lang="en-US" sz="4800" dirty="0">
                <a:highlight>
                  <a:srgbClr val="FFFF00"/>
                </a:highlight>
              </a:rPr>
              <a:t>fear of the Lord one departs from evil</a:t>
            </a:r>
            <a:r>
              <a:rPr lang="en-US" sz="4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373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219200"/>
            <a:ext cx="114300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19:23 &amp; 22:4  </a:t>
            </a:r>
          </a:p>
          <a:p>
            <a:pPr marL="0" indent="0">
              <a:buNone/>
            </a:pPr>
            <a:r>
              <a:rPr lang="en-US" sz="4800" dirty="0"/>
              <a:t>“The </a:t>
            </a:r>
            <a:r>
              <a:rPr lang="en-US" sz="4800" dirty="0">
                <a:highlight>
                  <a:srgbClr val="FFFF00"/>
                </a:highlight>
              </a:rPr>
              <a:t>fear of the Lord leads to life</a:t>
            </a:r>
            <a:r>
              <a:rPr lang="en-US" sz="4800" dirty="0"/>
              <a:t>..”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“By humility and the fear of the Lord are </a:t>
            </a:r>
            <a:r>
              <a:rPr lang="en-US" sz="4800" dirty="0">
                <a:highlight>
                  <a:srgbClr val="FFFF00"/>
                </a:highlight>
              </a:rPr>
              <a:t>riches and honor and life</a:t>
            </a:r>
            <a:r>
              <a:rPr lang="en-US" sz="4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170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11545"/>
            <a:ext cx="9751060" cy="1168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How Do We Develop?</a:t>
            </a:r>
          </a:p>
        </p:txBody>
      </p:sp>
      <p:pic>
        <p:nvPicPr>
          <p:cNvPr id="3" name="Picture 2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2D6F87F5-F4BD-76CE-AD8C-5C1B2D095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" r="2" b="2"/>
          <a:stretch/>
        </p:blipFill>
        <p:spPr>
          <a:xfrm>
            <a:off x="761801" y="1794164"/>
            <a:ext cx="5866011" cy="4267201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6475412" y="1794164"/>
            <a:ext cx="5561013" cy="51816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4400" dirty="0"/>
              <a:t>Through God’s Word (Deut. 31:10-13)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lvl="1"/>
            <a:r>
              <a:rPr lang="en-US" sz="4400" u="sng" dirty="0"/>
              <a:t>ALL</a:t>
            </a:r>
            <a:r>
              <a:rPr lang="en-US" sz="4400" dirty="0"/>
              <a:t> of God’s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1066800"/>
            <a:ext cx="10515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/>
              <a:t>“</a:t>
            </a:r>
            <a:r>
              <a:rPr lang="en-US" sz="7200" u="sng" dirty="0"/>
              <a:t>God</a:t>
            </a:r>
            <a:r>
              <a:rPr lang="en-US" sz="7200" dirty="0"/>
              <a:t> is greatly to be feared in the assembly of the saints, And to be held in reverence by all those around Him.”</a:t>
            </a:r>
          </a:p>
          <a:p>
            <a:pPr marL="0" indent="0">
              <a:buNone/>
            </a:pPr>
            <a:r>
              <a:rPr lang="en-US" sz="5400" dirty="0"/>
              <a:t>						-Psalm 89:7</a:t>
            </a:r>
          </a:p>
        </p:txBody>
      </p:sp>
    </p:spTree>
    <p:extLst>
      <p:ext uri="{BB962C8B-B14F-4D97-AF65-F5344CB8AC3E}">
        <p14:creationId xmlns:p14="http://schemas.microsoft.com/office/powerpoint/2010/main" val="99437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6324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“Then the churches throughout all Judea, Galilee, and Samaria had peace and were edified. And </a:t>
            </a:r>
            <a:r>
              <a:rPr lang="en-US" sz="4400" dirty="0">
                <a:highlight>
                  <a:srgbClr val="FFFF00"/>
                </a:highlight>
              </a:rPr>
              <a:t>walking in the fear of the Lord</a:t>
            </a:r>
            <a:r>
              <a:rPr lang="en-US" sz="4400" dirty="0"/>
              <a:t> and in the comfort of the Holy Spirit, they were multiplied.”</a:t>
            </a:r>
          </a:p>
          <a:p>
            <a:pPr marL="0" indent="0">
              <a:buNone/>
            </a:pPr>
            <a:r>
              <a:rPr lang="en-US" sz="4400" dirty="0"/>
              <a:t>						-Acts 9:31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0"/>
            <a:ext cx="9751060" cy="1168400"/>
          </a:xfrm>
        </p:spPr>
        <p:txBody>
          <a:bodyPr>
            <a:normAutofit/>
          </a:bodyPr>
          <a:lstStyle/>
          <a:p>
            <a:r>
              <a:rPr lang="en-US" sz="4800" dirty="0"/>
              <a:t>Defining Key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20416-78B5-3551-D8BD-AFB1A0DF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168400"/>
            <a:ext cx="11201401" cy="5308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r>
              <a:rPr lang="en-US" sz="3900" dirty="0">
                <a:highlight>
                  <a:srgbClr val="FFFF00"/>
                </a:highlight>
              </a:rPr>
              <a:t>“</a:t>
            </a:r>
            <a:r>
              <a:rPr lang="en-US" sz="3900" u="sng" dirty="0">
                <a:highlight>
                  <a:srgbClr val="FFFF00"/>
                </a:highlight>
              </a:rPr>
              <a:t>Yir’ah</a:t>
            </a:r>
            <a:r>
              <a:rPr lang="en-US" sz="3900" dirty="0">
                <a:highlight>
                  <a:srgbClr val="FFFF00"/>
                </a:highlight>
              </a:rPr>
              <a:t>”</a:t>
            </a:r>
            <a:r>
              <a:rPr lang="en-US" sz="3900" dirty="0"/>
              <a:t> (Hebrew) – Used in Old Testament</a:t>
            </a:r>
          </a:p>
          <a:p>
            <a:pPr lvl="2"/>
            <a:r>
              <a:rPr lang="en-US" sz="3900" dirty="0"/>
              <a:t>A) fear / terror</a:t>
            </a:r>
          </a:p>
          <a:p>
            <a:pPr lvl="2"/>
            <a:r>
              <a:rPr lang="en-US" sz="3900" dirty="0"/>
              <a:t>B) awesome or terrifying thing</a:t>
            </a:r>
          </a:p>
          <a:p>
            <a:pPr lvl="2"/>
            <a:r>
              <a:rPr lang="en-US" sz="3900" dirty="0"/>
              <a:t>C) reverence, respect, piety</a:t>
            </a:r>
          </a:p>
          <a:p>
            <a:pPr lvl="1"/>
            <a:r>
              <a:rPr lang="en-US" sz="3900" dirty="0">
                <a:highlight>
                  <a:srgbClr val="FFFF00"/>
                </a:highlight>
              </a:rPr>
              <a:t>“</a:t>
            </a:r>
            <a:r>
              <a:rPr lang="en-US" sz="3900" u="sng" dirty="0">
                <a:highlight>
                  <a:srgbClr val="FFFF00"/>
                </a:highlight>
              </a:rPr>
              <a:t>Phobos</a:t>
            </a:r>
            <a:r>
              <a:rPr lang="en-US" sz="3900" dirty="0">
                <a:highlight>
                  <a:srgbClr val="FFFF00"/>
                </a:highlight>
              </a:rPr>
              <a:t>” </a:t>
            </a:r>
            <a:r>
              <a:rPr lang="en-US" sz="3900" dirty="0"/>
              <a:t>(Greek) – Used in New Testament</a:t>
            </a:r>
          </a:p>
          <a:p>
            <a:pPr lvl="2"/>
            <a:r>
              <a:rPr lang="en-US" sz="3900" dirty="0"/>
              <a:t>A) fear, dread, terror</a:t>
            </a:r>
          </a:p>
          <a:p>
            <a:pPr lvl="2"/>
            <a:r>
              <a:rPr lang="en-US" sz="3900" dirty="0"/>
              <a:t>B) that which strikes terror</a:t>
            </a:r>
          </a:p>
          <a:p>
            <a:pPr lvl="2"/>
            <a:r>
              <a:rPr lang="en-US" sz="3900" dirty="0"/>
              <a:t>C) reverence</a:t>
            </a:r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hands on his face&#10;&#10;Description automatically generated with medium confidence">
            <a:extLst>
              <a:ext uri="{FF2B5EF4-FFF2-40B4-BE49-F238E27FC236}">
                <a16:creationId xmlns:a16="http://schemas.microsoft.com/office/drawing/2014/main" id="{99AE42C8-7BCB-59BE-DDD3-26270936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5" r="-1" b="-1"/>
          <a:stretch/>
        </p:blipFill>
        <p:spPr>
          <a:xfrm>
            <a:off x="7008812" y="1828800"/>
            <a:ext cx="4679978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97" y="0"/>
            <a:ext cx="9751060" cy="1168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Defining Key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20416-78B5-3551-D8BD-AFB1A0DF5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2" y="1066800"/>
            <a:ext cx="11201400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01752" lvl="1" indent="0">
              <a:buNone/>
            </a:pPr>
            <a:endParaRPr lang="en-US" sz="4400" dirty="0"/>
          </a:p>
          <a:p>
            <a:pPr lvl="1"/>
            <a:r>
              <a:rPr lang="en-US" sz="4400" dirty="0"/>
              <a:t>“Tromos” (Greek) = Trembling</a:t>
            </a:r>
          </a:p>
          <a:p>
            <a:pPr lvl="1"/>
            <a:endParaRPr lang="en-US" sz="4400" dirty="0"/>
          </a:p>
          <a:p>
            <a:pPr lvl="2"/>
            <a:r>
              <a:rPr lang="en-US" sz="4400" dirty="0"/>
              <a:t>A) quaking with terror</a:t>
            </a:r>
          </a:p>
          <a:p>
            <a:pPr lvl="2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8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6324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“Therefore, my beloved, as you have always obeyed, not as in my presence only, but now much more in my absence, work out your own salvation </a:t>
            </a:r>
            <a:r>
              <a:rPr lang="en-US" sz="4400" dirty="0">
                <a:highlight>
                  <a:srgbClr val="FFFF00"/>
                </a:highlight>
              </a:rPr>
              <a:t>with fear and trembling</a:t>
            </a:r>
            <a:r>
              <a:rPr lang="en-US" sz="4400" dirty="0"/>
              <a:t>.”</a:t>
            </a:r>
          </a:p>
          <a:p>
            <a:pPr marL="0" indent="0">
              <a:buNone/>
            </a:pPr>
            <a:r>
              <a:rPr lang="en-US" sz="4400" dirty="0"/>
              <a:t>						-Philippians 2:12</a:t>
            </a:r>
          </a:p>
        </p:txBody>
      </p:sp>
    </p:spTree>
    <p:extLst>
      <p:ext uri="{BB962C8B-B14F-4D97-AF65-F5344CB8AC3E}">
        <p14:creationId xmlns:p14="http://schemas.microsoft.com/office/powerpoint/2010/main" val="41493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6324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2322794"/>
            <a:ext cx="10361931" cy="377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“</a:t>
            </a:r>
            <a:r>
              <a:rPr lang="en-US" sz="4800" dirty="0"/>
              <a:t>And do not fear those who kill the body but cannot kill the soul. But rather fear Him who is able to destroy both soul and body in hell.”</a:t>
            </a:r>
          </a:p>
          <a:p>
            <a:pPr marL="0" indent="0">
              <a:buNone/>
            </a:pPr>
            <a:r>
              <a:rPr lang="en-US" sz="4800" dirty="0"/>
              <a:t>						-Matt. 10:28</a:t>
            </a:r>
          </a:p>
        </p:txBody>
      </p:sp>
    </p:spTree>
    <p:extLst>
      <p:ext uri="{BB962C8B-B14F-4D97-AF65-F5344CB8AC3E}">
        <p14:creationId xmlns:p14="http://schemas.microsoft.com/office/powerpoint/2010/main" val="296603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1E44109-DDA9-E046-6D3E-A5E675AD2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447800"/>
            <a:ext cx="3542323" cy="48768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609600"/>
            <a:ext cx="11353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Proper Fear of the Lord Would Include: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    </a:t>
            </a:r>
            <a:r>
              <a:rPr lang="en-US" sz="5400" dirty="0"/>
              <a:t>Reverence</a:t>
            </a:r>
          </a:p>
          <a:p>
            <a:pPr marL="0" indent="0">
              <a:buNone/>
            </a:pPr>
            <a:r>
              <a:rPr lang="en-US" sz="5400" dirty="0"/>
              <a:t>                                  Awe</a:t>
            </a:r>
          </a:p>
          <a:p>
            <a:pPr marL="0" indent="0">
              <a:buNone/>
            </a:pPr>
            <a:r>
              <a:rPr lang="en-US" sz="5400" dirty="0"/>
              <a:t>            Trembling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617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219200"/>
            <a:ext cx="111252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1:7 </a:t>
            </a:r>
          </a:p>
          <a:p>
            <a:pPr marL="0" indent="0">
              <a:buNone/>
            </a:pPr>
            <a:r>
              <a:rPr lang="en-US" sz="4800" dirty="0"/>
              <a:t>“The </a:t>
            </a:r>
            <a:r>
              <a:rPr lang="en-US" sz="4800" dirty="0">
                <a:highlight>
                  <a:srgbClr val="FFFF00"/>
                </a:highlight>
              </a:rPr>
              <a:t>fear of the Lord is the beginning of knowledge</a:t>
            </a:r>
            <a:r>
              <a:rPr lang="en-US" sz="4800" dirty="0"/>
              <a:t>, But fools despise wisdom and instruction.”</a:t>
            </a:r>
          </a:p>
        </p:txBody>
      </p:sp>
    </p:spTree>
    <p:extLst>
      <p:ext uri="{BB962C8B-B14F-4D97-AF65-F5344CB8AC3E}">
        <p14:creationId xmlns:p14="http://schemas.microsoft.com/office/powerpoint/2010/main" val="426139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444500"/>
            <a:ext cx="10515600" cy="685800"/>
          </a:xfrm>
        </p:spPr>
        <p:txBody>
          <a:bodyPr>
            <a:noAutofit/>
          </a:bodyPr>
          <a:lstStyle/>
          <a:p>
            <a:r>
              <a:rPr lang="en-US" sz="4800" dirty="0"/>
              <a:t>“Him you shall fear…” - from Proverbs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219200"/>
            <a:ext cx="111252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/>
              <a:t>Prov. 8:13 </a:t>
            </a:r>
          </a:p>
          <a:p>
            <a:pPr marL="0" indent="0">
              <a:buNone/>
            </a:pPr>
            <a:r>
              <a:rPr lang="en-US" sz="4800" dirty="0"/>
              <a:t>“The </a:t>
            </a:r>
            <a:r>
              <a:rPr lang="en-US" sz="4800" dirty="0">
                <a:highlight>
                  <a:srgbClr val="FFFF00"/>
                </a:highlight>
              </a:rPr>
              <a:t>fear of the Lord is to hate evil</a:t>
            </a:r>
            <a:r>
              <a:rPr lang="en-US" sz="4800" dirty="0"/>
              <a:t>; Pride and arrogance and the evil way And the perverse mouth I hate.”</a:t>
            </a:r>
          </a:p>
        </p:txBody>
      </p:sp>
    </p:spTree>
    <p:extLst>
      <p:ext uri="{BB962C8B-B14F-4D97-AF65-F5344CB8AC3E}">
        <p14:creationId xmlns:p14="http://schemas.microsoft.com/office/powerpoint/2010/main" val="1334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64</TotalTime>
  <Words>528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Constantia</vt:lpstr>
      <vt:lpstr>Books Classic 16x9</vt:lpstr>
      <vt:lpstr>“Him Shall You Fear, Him Shall You Worship, &amp; To Him You Shall Offer Sacrifice.”</vt:lpstr>
      <vt:lpstr>“Him you shall fear…”</vt:lpstr>
      <vt:lpstr>Defining Key Terms</vt:lpstr>
      <vt:lpstr>Defining Key Terms</vt:lpstr>
      <vt:lpstr>“Him you shall fear…”</vt:lpstr>
      <vt:lpstr>“Him you shall fear…”</vt:lpstr>
      <vt:lpstr>PowerPoint Presentation</vt:lpstr>
      <vt:lpstr>“Him you shall fear…” - from Proverbs</vt:lpstr>
      <vt:lpstr>“Him you shall fear…” - from Proverbs</vt:lpstr>
      <vt:lpstr>“Him you shall fear…” - from Proverbs</vt:lpstr>
      <vt:lpstr>“Him you shall fear…” - from Proverbs</vt:lpstr>
      <vt:lpstr>“Him you shall fear…” - from Proverbs</vt:lpstr>
      <vt:lpstr>“Him you shall fear…” - from Proverbs</vt:lpstr>
      <vt:lpstr>How Do We Develop?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“Him Shall You Fear, Him Shall You Worship, &amp; To Him You Shall Offer Sacrifice.”</dc:title>
  <dc:creator>Austin Price</dc:creator>
  <cp:lastModifiedBy>Austin Price</cp:lastModifiedBy>
  <cp:revision>1</cp:revision>
  <dcterms:created xsi:type="dcterms:W3CDTF">2022-07-10T02:50:25Z</dcterms:created>
  <dcterms:modified xsi:type="dcterms:W3CDTF">2022-07-10T03:55:18Z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