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60" r:id="rId5"/>
    <p:sldId id="259" r:id="rId6"/>
    <p:sldId id="258"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8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154D54-CF79-3B44-A65A-A1F18B5B5E07}"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93826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54D54-CF79-3B44-A65A-A1F18B5B5E07}"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127896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54D54-CF79-3B44-A65A-A1F18B5B5E07}"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61841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54D54-CF79-3B44-A65A-A1F18B5B5E07}"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326477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54D54-CF79-3B44-A65A-A1F18B5B5E07}"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269100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154D54-CF79-3B44-A65A-A1F18B5B5E07}"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4002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154D54-CF79-3B44-A65A-A1F18B5B5E07}" type="datetimeFigureOut">
              <a:rPr lang="en-US" smtClean="0"/>
              <a:t>5/15/22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72557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54D54-CF79-3B44-A65A-A1F18B5B5E07}" type="datetimeFigureOut">
              <a:rPr lang="en-US" smtClean="0"/>
              <a:t>5/15/22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399367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54D54-CF79-3B44-A65A-A1F18B5B5E07}" type="datetimeFigureOut">
              <a:rPr lang="en-US" smtClean="0"/>
              <a:t>5/15/22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181153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54D54-CF79-3B44-A65A-A1F18B5B5E07}"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39478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54D54-CF79-3B44-A65A-A1F18B5B5E07}"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44E88-0946-AA48-A269-59117F759440}" type="slidenum">
              <a:rPr lang="en-US" smtClean="0"/>
              <a:t>‹#›</a:t>
            </a:fld>
            <a:endParaRPr lang="en-US"/>
          </a:p>
        </p:txBody>
      </p:sp>
    </p:spTree>
    <p:extLst>
      <p:ext uri="{BB962C8B-B14F-4D97-AF65-F5344CB8AC3E}">
        <p14:creationId xmlns:p14="http://schemas.microsoft.com/office/powerpoint/2010/main" val="3898631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54D54-CF79-3B44-A65A-A1F18B5B5E07}" type="datetimeFigureOut">
              <a:rPr lang="en-US" smtClean="0"/>
              <a:t>4/25/22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44E88-0946-AA48-A269-59117F759440}" type="slidenum">
              <a:rPr lang="en-US" smtClean="0"/>
              <a:t>‹#›</a:t>
            </a:fld>
            <a:endParaRPr lang="en-US"/>
          </a:p>
        </p:txBody>
      </p:sp>
    </p:spTree>
    <p:extLst>
      <p:ext uri="{BB962C8B-B14F-4D97-AF65-F5344CB8AC3E}">
        <p14:creationId xmlns:p14="http://schemas.microsoft.com/office/powerpoint/2010/main" val="1559213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7059"/>
            <a:ext cx="7772400" cy="1470025"/>
          </a:xfrm>
        </p:spPr>
        <p:txBody>
          <a:bodyPr/>
          <a:lstStyle/>
          <a:p>
            <a:r>
              <a:rPr lang="en-US" b="1" dirty="0" smtClean="0"/>
              <a:t>Traditions Are A Part of Every Culture</a:t>
            </a:r>
            <a:endParaRPr lang="en-US" b="1" dirty="0"/>
          </a:p>
        </p:txBody>
      </p:sp>
      <p:sp>
        <p:nvSpPr>
          <p:cNvPr id="3" name="Subtitle 2"/>
          <p:cNvSpPr>
            <a:spLocks noGrp="1"/>
          </p:cNvSpPr>
          <p:nvPr>
            <p:ph type="subTitle" idx="1"/>
          </p:nvPr>
        </p:nvSpPr>
        <p:spPr>
          <a:xfrm>
            <a:off x="1371600" y="2347084"/>
            <a:ext cx="6400800" cy="3368264"/>
          </a:xfrm>
        </p:spPr>
        <p:txBody>
          <a:bodyPr>
            <a:normAutofit fontScale="92500"/>
          </a:bodyPr>
          <a:lstStyle/>
          <a:p>
            <a:endParaRPr lang="en-US" dirty="0" smtClean="0">
              <a:solidFill>
                <a:srgbClr val="000000"/>
              </a:solidFill>
            </a:endParaRPr>
          </a:p>
          <a:p>
            <a:r>
              <a:rPr lang="en-US" b="1" dirty="0" smtClean="0">
                <a:solidFill>
                  <a:srgbClr val="000000"/>
                </a:solidFill>
              </a:rPr>
              <a:t>Birth</a:t>
            </a:r>
          </a:p>
          <a:p>
            <a:r>
              <a:rPr lang="en-US" b="1" dirty="0" smtClean="0">
                <a:solidFill>
                  <a:srgbClr val="000000"/>
                </a:solidFill>
              </a:rPr>
              <a:t>Life</a:t>
            </a:r>
          </a:p>
          <a:p>
            <a:r>
              <a:rPr lang="en-US" b="1" dirty="0" smtClean="0">
                <a:solidFill>
                  <a:srgbClr val="000000"/>
                </a:solidFill>
              </a:rPr>
              <a:t>Death</a:t>
            </a:r>
          </a:p>
          <a:p>
            <a:endParaRPr lang="en-US" dirty="0">
              <a:solidFill>
                <a:srgbClr val="000000"/>
              </a:solidFill>
            </a:endParaRPr>
          </a:p>
          <a:p>
            <a:r>
              <a:rPr lang="en-US" b="1" dirty="0" smtClean="0">
                <a:solidFill>
                  <a:srgbClr val="000000"/>
                </a:solidFill>
              </a:rPr>
              <a:t>Some endure for long periods of time.</a:t>
            </a:r>
            <a:endParaRPr lang="en-US" b="1" dirty="0">
              <a:solidFill>
                <a:srgbClr val="000000"/>
              </a:solidFill>
            </a:endParaRPr>
          </a:p>
        </p:txBody>
      </p:sp>
    </p:spTree>
    <p:extLst>
      <p:ext uri="{BB962C8B-B14F-4D97-AF65-F5344CB8AC3E}">
        <p14:creationId xmlns:p14="http://schemas.microsoft.com/office/powerpoint/2010/main" val="2257000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Father’s Who Tore Their Clothes</a:t>
            </a:r>
            <a:endParaRPr lang="en-US" dirty="0"/>
          </a:p>
        </p:txBody>
      </p:sp>
      <p:sp>
        <p:nvSpPr>
          <p:cNvPr id="3" name="Content Placeholder 2"/>
          <p:cNvSpPr>
            <a:spLocks noGrp="1"/>
          </p:cNvSpPr>
          <p:nvPr>
            <p:ph idx="1"/>
          </p:nvPr>
        </p:nvSpPr>
        <p:spPr>
          <a:xfrm>
            <a:off x="457200" y="1417638"/>
            <a:ext cx="8229600" cy="5066441"/>
          </a:xfrm>
        </p:spPr>
        <p:txBody>
          <a:bodyPr>
            <a:normAutofit fontScale="92500" lnSpcReduction="10000"/>
          </a:bodyPr>
          <a:lstStyle/>
          <a:p>
            <a:r>
              <a:rPr lang="en-US" dirty="0" err="1" smtClean="0"/>
              <a:t>Jephthah</a:t>
            </a:r>
            <a:r>
              <a:rPr lang="en-US" dirty="0" smtClean="0"/>
              <a:t> (Judges 11:34-35)</a:t>
            </a:r>
          </a:p>
          <a:p>
            <a:endParaRPr lang="en-US" dirty="0"/>
          </a:p>
          <a:p>
            <a:pPr marL="0" indent="0" algn="ctr">
              <a:buNone/>
            </a:pPr>
            <a:r>
              <a:rPr lang="en-US" dirty="0" smtClean="0"/>
              <a:t>34 When </a:t>
            </a:r>
            <a:r>
              <a:rPr lang="en-US" dirty="0" err="1" smtClean="0"/>
              <a:t>Jephthah</a:t>
            </a:r>
            <a:r>
              <a:rPr lang="en-US" dirty="0" smtClean="0"/>
              <a:t> came to his house at </a:t>
            </a:r>
            <a:r>
              <a:rPr lang="en-US" dirty="0" err="1" smtClean="0"/>
              <a:t>Mizpah</a:t>
            </a:r>
            <a:r>
              <a:rPr lang="en-US" dirty="0" smtClean="0"/>
              <a:t>, there was his daughter, coming out to meet him with </a:t>
            </a:r>
            <a:r>
              <a:rPr lang="en-US" dirty="0" err="1" smtClean="0"/>
              <a:t>timbrels</a:t>
            </a:r>
            <a:r>
              <a:rPr lang="en-US" dirty="0" smtClean="0"/>
              <a:t> and dancing; and she was his only child. Besides her he had neither son nor daughter.</a:t>
            </a:r>
          </a:p>
          <a:p>
            <a:pPr marL="0" indent="0" algn="ctr">
              <a:buNone/>
            </a:pPr>
            <a:r>
              <a:rPr lang="en-US" dirty="0" smtClean="0"/>
              <a:t> 35 And it came to pass, when he saw her, that he </a:t>
            </a:r>
            <a:r>
              <a:rPr lang="en-US" b="1" dirty="0" smtClean="0">
                <a:solidFill>
                  <a:srgbClr val="FF0000"/>
                </a:solidFill>
              </a:rPr>
              <a:t>tore his clothes</a:t>
            </a:r>
            <a:r>
              <a:rPr lang="en-US" dirty="0" smtClean="0"/>
              <a:t>, and said, “Alas, my daughter! You have brought me very low! You are among those who trouble me! For I have given my word to the Lord, and I cannot go back on it.”</a:t>
            </a:r>
            <a:endParaRPr lang="en-US" dirty="0"/>
          </a:p>
        </p:txBody>
      </p:sp>
    </p:spTree>
    <p:extLst>
      <p:ext uri="{BB962C8B-B14F-4D97-AF65-F5344CB8AC3E}">
        <p14:creationId xmlns:p14="http://schemas.microsoft.com/office/powerpoint/2010/main" val="3083494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Fourth Father Mourns His Child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Death of Jesus (Matt. 27:45-56)</a:t>
            </a:r>
          </a:p>
          <a:p>
            <a:r>
              <a:rPr lang="en-US" dirty="0" smtClean="0"/>
              <a:t>So many unusual events surround our Lord’s death</a:t>
            </a:r>
          </a:p>
          <a:p>
            <a:pPr lvl="1"/>
            <a:r>
              <a:rPr lang="en-US" dirty="0" smtClean="0"/>
              <a:t>veil of the Temple torn in two from top to bottom</a:t>
            </a:r>
          </a:p>
          <a:p>
            <a:pPr lvl="1"/>
            <a:r>
              <a:rPr lang="en-US" dirty="0" smtClean="0"/>
              <a:t>the earth quaked</a:t>
            </a:r>
          </a:p>
          <a:p>
            <a:pPr lvl="1"/>
            <a:r>
              <a:rPr lang="en-US" dirty="0" smtClean="0"/>
              <a:t>the rocks were split</a:t>
            </a:r>
          </a:p>
          <a:p>
            <a:pPr lvl="1"/>
            <a:r>
              <a:rPr lang="en-US" dirty="0" smtClean="0"/>
              <a:t>the graves were opened</a:t>
            </a:r>
          </a:p>
          <a:p>
            <a:pPr lvl="1"/>
            <a:r>
              <a:rPr lang="en-US" dirty="0" smtClean="0"/>
              <a:t>bodies were raised</a:t>
            </a:r>
          </a:p>
          <a:p>
            <a:pPr lvl="1"/>
            <a:r>
              <a:rPr lang="en-US" dirty="0" smtClean="0"/>
              <a:t>Roman guards confessed, “Truly this was the Son of God!”</a:t>
            </a:r>
            <a:endParaRPr lang="en-US" dirty="0"/>
          </a:p>
        </p:txBody>
      </p:sp>
    </p:spTree>
    <p:extLst>
      <p:ext uri="{BB962C8B-B14F-4D97-AF65-F5344CB8AC3E}">
        <p14:creationId xmlns:p14="http://schemas.microsoft.com/office/powerpoint/2010/main" val="2876438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Fourth Father Mourns His Son</a:t>
            </a:r>
            <a:endParaRPr lang="en-US" dirty="0"/>
          </a:p>
        </p:txBody>
      </p:sp>
      <p:sp>
        <p:nvSpPr>
          <p:cNvPr id="3" name="Content Placeholder 2"/>
          <p:cNvSpPr>
            <a:spLocks noGrp="1"/>
          </p:cNvSpPr>
          <p:nvPr>
            <p:ph idx="1"/>
          </p:nvPr>
        </p:nvSpPr>
        <p:spPr/>
        <p:txBody>
          <a:bodyPr/>
          <a:lstStyle/>
          <a:p>
            <a:r>
              <a:rPr lang="en-US" dirty="0" smtClean="0"/>
              <a:t>The Veil of the Temple Torn In Two</a:t>
            </a:r>
          </a:p>
          <a:p>
            <a:pPr lvl="1"/>
            <a:r>
              <a:rPr lang="en-US" dirty="0" smtClean="0"/>
              <a:t>The tearing of the veil had spiritual symbolism: the Most Holy Place was now open for all</a:t>
            </a:r>
          </a:p>
          <a:p>
            <a:pPr lvl="1"/>
            <a:r>
              <a:rPr lang="en-US" dirty="0" smtClean="0"/>
              <a:t>But it may be a symbol of Father who is mourning the loss of His Son Jesus</a:t>
            </a:r>
          </a:p>
          <a:p>
            <a:pPr lvl="1"/>
            <a:r>
              <a:rPr lang="en-US" dirty="0" smtClean="0"/>
              <a:t>As those fathers of old “tore their robes” in deep mourning for their loss, so God “tears this veil” perhaps as a symbol of His mourning</a:t>
            </a:r>
            <a:endParaRPr lang="en-US" dirty="0"/>
          </a:p>
        </p:txBody>
      </p:sp>
    </p:spTree>
    <p:extLst>
      <p:ext uri="{BB962C8B-B14F-4D97-AF65-F5344CB8AC3E}">
        <p14:creationId xmlns:p14="http://schemas.microsoft.com/office/powerpoint/2010/main" val="509687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234"/>
            <a:ext cx="8229600" cy="1143000"/>
          </a:xfrm>
        </p:spPr>
        <p:txBody>
          <a:bodyPr>
            <a:noAutofit/>
          </a:bodyPr>
          <a:lstStyle/>
          <a:p>
            <a:r>
              <a:rPr lang="en-US" sz="3600" dirty="0" smtClean="0"/>
              <a:t>We All Have Some Mourning and Weeping To Do</a:t>
            </a:r>
            <a:endParaRPr lang="en-US" sz="3600" dirty="0"/>
          </a:p>
        </p:txBody>
      </p:sp>
      <p:sp>
        <p:nvSpPr>
          <p:cNvPr id="3" name="Content Placeholder 2"/>
          <p:cNvSpPr>
            <a:spLocks noGrp="1"/>
          </p:cNvSpPr>
          <p:nvPr>
            <p:ph idx="1"/>
          </p:nvPr>
        </p:nvSpPr>
        <p:spPr>
          <a:xfrm>
            <a:off x="457200" y="1403770"/>
            <a:ext cx="8229600" cy="5297559"/>
          </a:xfrm>
        </p:spPr>
        <p:txBody>
          <a:bodyPr>
            <a:normAutofit fontScale="92500" lnSpcReduction="20000"/>
          </a:bodyPr>
          <a:lstStyle/>
          <a:p>
            <a:r>
              <a:rPr lang="en-US" dirty="0" smtClean="0"/>
              <a:t>Joel 2:12-13</a:t>
            </a:r>
          </a:p>
          <a:p>
            <a:pPr marL="0" indent="0" algn="ctr">
              <a:buNone/>
            </a:pPr>
            <a:endParaRPr lang="en-US" dirty="0" smtClean="0"/>
          </a:p>
          <a:p>
            <a:pPr marL="0" indent="0" algn="ctr">
              <a:buNone/>
            </a:pPr>
            <a:r>
              <a:rPr lang="en-US" dirty="0" smtClean="0"/>
              <a:t>12) “Now, therefore,” says the Lord,</a:t>
            </a:r>
          </a:p>
          <a:p>
            <a:pPr marL="0" indent="0" algn="ctr">
              <a:buNone/>
            </a:pPr>
            <a:r>
              <a:rPr lang="en-US" dirty="0" smtClean="0"/>
              <a:t>“Turn to Me with all your heart,</a:t>
            </a:r>
          </a:p>
          <a:p>
            <a:pPr marL="0" indent="0" algn="ctr">
              <a:buNone/>
            </a:pPr>
            <a:r>
              <a:rPr lang="en-US" dirty="0" smtClean="0"/>
              <a:t>With </a:t>
            </a:r>
            <a:r>
              <a:rPr lang="en-US" b="1" dirty="0" smtClean="0"/>
              <a:t>fasting</a:t>
            </a:r>
            <a:r>
              <a:rPr lang="en-US" dirty="0" smtClean="0"/>
              <a:t>, with </a:t>
            </a:r>
            <a:r>
              <a:rPr lang="en-US" b="1" dirty="0" smtClean="0"/>
              <a:t>weeping</a:t>
            </a:r>
            <a:r>
              <a:rPr lang="en-US" dirty="0" smtClean="0"/>
              <a:t>, and with </a:t>
            </a:r>
            <a:r>
              <a:rPr lang="en-US" b="1" dirty="0" smtClean="0"/>
              <a:t>mourning</a:t>
            </a:r>
            <a:r>
              <a:rPr lang="en-US" dirty="0" smtClean="0"/>
              <a:t>.”</a:t>
            </a:r>
          </a:p>
          <a:p>
            <a:pPr marL="0" indent="0" algn="ctr">
              <a:buNone/>
            </a:pPr>
            <a:endParaRPr lang="en-US" dirty="0" smtClean="0"/>
          </a:p>
          <a:p>
            <a:pPr marL="0" indent="0" algn="ctr">
              <a:buNone/>
            </a:pPr>
            <a:r>
              <a:rPr lang="en-US" dirty="0" smtClean="0"/>
              <a:t>13) So </a:t>
            </a:r>
            <a:r>
              <a:rPr lang="en-US" b="1" dirty="0" smtClean="0">
                <a:solidFill>
                  <a:srgbClr val="FF0000"/>
                </a:solidFill>
              </a:rPr>
              <a:t>rend your heart</a:t>
            </a:r>
            <a:r>
              <a:rPr lang="en-US" dirty="0" smtClean="0"/>
              <a:t>, and </a:t>
            </a:r>
            <a:r>
              <a:rPr lang="en-US" b="1" dirty="0" smtClean="0">
                <a:solidFill>
                  <a:srgbClr val="FF0000"/>
                </a:solidFill>
              </a:rPr>
              <a:t>not your garments</a:t>
            </a:r>
            <a:r>
              <a:rPr lang="en-US" dirty="0" smtClean="0"/>
              <a:t>;</a:t>
            </a:r>
          </a:p>
          <a:p>
            <a:pPr marL="0" indent="0" algn="ctr">
              <a:buNone/>
            </a:pPr>
            <a:r>
              <a:rPr lang="en-US" dirty="0" smtClean="0"/>
              <a:t>Return to the Lord your God,</a:t>
            </a:r>
          </a:p>
          <a:p>
            <a:pPr marL="0" indent="0" algn="ctr">
              <a:buNone/>
            </a:pPr>
            <a:r>
              <a:rPr lang="en-US" dirty="0" smtClean="0"/>
              <a:t>For He is </a:t>
            </a:r>
            <a:r>
              <a:rPr lang="en-US" b="1" dirty="0" smtClean="0">
                <a:solidFill>
                  <a:srgbClr val="FF0000"/>
                </a:solidFill>
              </a:rPr>
              <a:t>gracious and merciful</a:t>
            </a:r>
            <a:r>
              <a:rPr lang="en-US" dirty="0" smtClean="0"/>
              <a:t>,</a:t>
            </a:r>
          </a:p>
          <a:p>
            <a:pPr marL="0" indent="0" algn="ctr">
              <a:buNone/>
            </a:pPr>
            <a:r>
              <a:rPr lang="en-US" dirty="0" smtClean="0"/>
              <a:t>Slow </a:t>
            </a:r>
            <a:r>
              <a:rPr lang="en-US" b="1" dirty="0" smtClean="0">
                <a:solidFill>
                  <a:srgbClr val="FF0000"/>
                </a:solidFill>
              </a:rPr>
              <a:t>to anger</a:t>
            </a:r>
            <a:r>
              <a:rPr lang="en-US" dirty="0" smtClean="0"/>
              <a:t>, and of great </a:t>
            </a:r>
            <a:r>
              <a:rPr lang="en-US" b="1" dirty="0" smtClean="0">
                <a:solidFill>
                  <a:srgbClr val="FF0000"/>
                </a:solidFill>
              </a:rPr>
              <a:t>kindness;</a:t>
            </a:r>
          </a:p>
          <a:p>
            <a:pPr marL="0" indent="0" algn="ctr">
              <a:buNone/>
            </a:pPr>
            <a:r>
              <a:rPr lang="en-US" dirty="0" smtClean="0"/>
              <a:t>And </a:t>
            </a:r>
            <a:r>
              <a:rPr lang="en-US" b="1" dirty="0" smtClean="0">
                <a:solidFill>
                  <a:srgbClr val="FF0000"/>
                </a:solidFill>
              </a:rPr>
              <a:t>He relents </a:t>
            </a:r>
            <a:r>
              <a:rPr lang="en-US" dirty="0" smtClean="0"/>
              <a:t>from </a:t>
            </a:r>
            <a:r>
              <a:rPr lang="en-US" b="1" dirty="0" smtClean="0">
                <a:solidFill>
                  <a:srgbClr val="FF0000"/>
                </a:solidFill>
              </a:rPr>
              <a:t>doing harm</a:t>
            </a:r>
            <a:r>
              <a:rPr lang="en-US" dirty="0" smtClean="0"/>
              <a:t>. </a:t>
            </a:r>
            <a:endParaRPr lang="en-US" dirty="0"/>
          </a:p>
        </p:txBody>
      </p:sp>
    </p:spTree>
    <p:extLst>
      <p:ext uri="{BB962C8B-B14F-4D97-AF65-F5344CB8AC3E}">
        <p14:creationId xmlns:p14="http://schemas.microsoft.com/office/powerpoint/2010/main" val="3785304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One Dies</a:t>
            </a:r>
            <a:endParaRPr lang="en-US" dirty="0"/>
          </a:p>
        </p:txBody>
      </p:sp>
      <p:sp>
        <p:nvSpPr>
          <p:cNvPr id="3" name="Content Placeholder 2"/>
          <p:cNvSpPr>
            <a:spLocks noGrp="1"/>
          </p:cNvSpPr>
          <p:nvPr>
            <p:ph idx="1"/>
          </p:nvPr>
        </p:nvSpPr>
        <p:spPr/>
        <p:txBody>
          <a:bodyPr/>
          <a:lstStyle/>
          <a:p>
            <a:r>
              <a:rPr lang="en-US" dirty="0" smtClean="0"/>
              <a:t>Lamentations and Weeping</a:t>
            </a:r>
          </a:p>
          <a:p>
            <a:r>
              <a:rPr lang="en-US" dirty="0" smtClean="0"/>
              <a:t>A Burial Place</a:t>
            </a:r>
          </a:p>
          <a:p>
            <a:r>
              <a:rPr lang="en-US" dirty="0" smtClean="0"/>
              <a:t>Preparation of the Body</a:t>
            </a:r>
          </a:p>
          <a:p>
            <a:r>
              <a:rPr lang="en-US" dirty="0" smtClean="0"/>
              <a:t>Funeral and Procession</a:t>
            </a:r>
            <a:endParaRPr lang="en-US" dirty="0"/>
          </a:p>
        </p:txBody>
      </p:sp>
    </p:spTree>
    <p:extLst>
      <p:ext uri="{BB962C8B-B14F-4D97-AF65-F5344CB8AC3E}">
        <p14:creationId xmlns:p14="http://schemas.microsoft.com/office/powerpoint/2010/main" val="33892205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Flags At Half Staff</a:t>
            </a:r>
            <a:endParaRPr lang="en-US" dirty="0"/>
          </a:p>
        </p:txBody>
      </p:sp>
      <p:pic>
        <p:nvPicPr>
          <p:cNvPr id="6" name="Content Placeholder 5" descr="images.jpg"/>
          <p:cNvPicPr>
            <a:picLocks noGrp="1" noChangeAspect="1"/>
          </p:cNvPicPr>
          <p:nvPr>
            <p:ph idx="1"/>
          </p:nvPr>
        </p:nvPicPr>
        <p:blipFill>
          <a:blip r:embed="rId2">
            <a:extLst>
              <a:ext uri="{28A0092B-C50C-407E-A947-70E740481C1C}">
                <a14:useLocalDpi xmlns:a14="http://schemas.microsoft.com/office/drawing/2010/main" val="0"/>
              </a:ext>
            </a:extLst>
          </a:blip>
          <a:srcRect t="3317" b="3317"/>
          <a:stretch>
            <a:fillRect/>
          </a:stretch>
        </p:blipFill>
        <p:spPr/>
      </p:pic>
    </p:spTree>
    <p:extLst>
      <p:ext uri="{BB962C8B-B14F-4D97-AF65-F5344CB8AC3E}">
        <p14:creationId xmlns:p14="http://schemas.microsoft.com/office/powerpoint/2010/main" val="19837261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Procession</a:t>
            </a:r>
            <a:endParaRPr lang="en-US" dirty="0"/>
          </a:p>
        </p:txBody>
      </p:sp>
      <p:sp>
        <p:nvSpPr>
          <p:cNvPr id="3" name="Content Placeholder 2"/>
          <p:cNvSpPr>
            <a:spLocks noGrp="1"/>
          </p:cNvSpPr>
          <p:nvPr>
            <p:ph idx="1"/>
          </p:nvPr>
        </p:nvSpPr>
        <p:spPr/>
        <p:txBody>
          <a:bodyPr/>
          <a:lstStyle/>
          <a:p>
            <a:r>
              <a:rPr lang="en-US" dirty="0" smtClean="0"/>
              <a:t>One Earliest Examples: Death of Jacob (Gen. 50)</a:t>
            </a:r>
          </a:p>
          <a:p>
            <a:endParaRPr lang="en-US" dirty="0"/>
          </a:p>
          <a:p>
            <a:r>
              <a:rPr lang="en-US" dirty="0" smtClean="0"/>
              <a:t>In New Testament Times: (Luke 7)</a:t>
            </a:r>
            <a:endParaRPr lang="en-US" dirty="0"/>
          </a:p>
        </p:txBody>
      </p:sp>
    </p:spTree>
    <p:extLst>
      <p:ext uri="{BB962C8B-B14F-4D97-AF65-F5344CB8AC3E}">
        <p14:creationId xmlns:p14="http://schemas.microsoft.com/office/powerpoint/2010/main" val="16835510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Processional</a:t>
            </a:r>
            <a:endParaRPr lang="en-US" dirty="0"/>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t="896" b="896"/>
          <a:stretch>
            <a:fillRect/>
          </a:stretch>
        </p:blipFill>
        <p:spPr>
          <a:xfrm>
            <a:off x="250635" y="1600200"/>
            <a:ext cx="8738807" cy="5050995"/>
          </a:xfrm>
        </p:spPr>
      </p:pic>
    </p:spTree>
    <p:extLst>
      <p:ext uri="{BB962C8B-B14F-4D97-AF65-F5344CB8AC3E}">
        <p14:creationId xmlns:p14="http://schemas.microsoft.com/office/powerpoint/2010/main" val="20778766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Processional</a:t>
            </a:r>
            <a:endParaRPr lang="en-US" dirty="0"/>
          </a:p>
        </p:txBody>
      </p:sp>
      <p:pic>
        <p:nvPicPr>
          <p:cNvPr id="4" name="Content Placeholder 3" descr="download.jpg"/>
          <p:cNvPicPr>
            <a:picLocks noGrp="1" noChangeAspect="1"/>
          </p:cNvPicPr>
          <p:nvPr>
            <p:ph idx="1"/>
          </p:nvPr>
        </p:nvPicPr>
        <p:blipFill>
          <a:blip r:embed="rId2">
            <a:extLst>
              <a:ext uri="{28A0092B-C50C-407E-A947-70E740481C1C}">
                <a14:useLocalDpi xmlns:a14="http://schemas.microsoft.com/office/drawing/2010/main" val="0"/>
              </a:ext>
            </a:extLst>
          </a:blip>
          <a:srcRect t="8527" b="8527"/>
          <a:stretch>
            <a:fillRect/>
          </a:stretch>
        </p:blipFill>
        <p:spPr>
          <a:xfrm>
            <a:off x="183798" y="1600200"/>
            <a:ext cx="8960201" cy="5101129"/>
          </a:xfrm>
        </p:spPr>
      </p:pic>
    </p:spTree>
    <p:extLst>
      <p:ext uri="{BB962C8B-B14F-4D97-AF65-F5344CB8AC3E}">
        <p14:creationId xmlns:p14="http://schemas.microsoft.com/office/powerpoint/2010/main" val="34720251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Customs Haven’t Survived Our Culture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Destruction and Tearing of Clothing</a:t>
            </a:r>
          </a:p>
          <a:p>
            <a:pPr marL="857250" lvl="1" indent="-457200"/>
            <a:r>
              <a:rPr lang="en-US" dirty="0" smtClean="0"/>
              <a:t>We find many examples of people “tearing their robes” in the Bible.</a:t>
            </a:r>
          </a:p>
          <a:p>
            <a:pPr marL="857250" lvl="1" indent="-457200"/>
            <a:r>
              <a:rPr lang="en-US" dirty="0" smtClean="0"/>
              <a:t>Not always related to death, but more often than not it was.</a:t>
            </a:r>
          </a:p>
          <a:p>
            <a:pPr marL="1257300" lvl="2" indent="-457200"/>
            <a:r>
              <a:rPr lang="en-US" dirty="0" smtClean="0"/>
              <a:t>Reuben tore his clothes when Joseph was missing (Gen. 37:29)</a:t>
            </a:r>
          </a:p>
          <a:p>
            <a:pPr marL="1257300" lvl="2" indent="-457200"/>
            <a:r>
              <a:rPr lang="en-US" dirty="0" smtClean="0"/>
              <a:t>Mordecai when he learned of Haman’s plot to destroy the Jews (Esther 4:1)</a:t>
            </a:r>
          </a:p>
          <a:p>
            <a:pPr marL="1257300" lvl="2" indent="-457200"/>
            <a:r>
              <a:rPr lang="en-US" dirty="0" smtClean="0"/>
              <a:t>Paul and Barnabas when the people of </a:t>
            </a:r>
            <a:r>
              <a:rPr lang="en-US" dirty="0" err="1" smtClean="0"/>
              <a:t>Lystra</a:t>
            </a:r>
            <a:r>
              <a:rPr lang="en-US" dirty="0" smtClean="0"/>
              <a:t> sought to worship them. (Acts 14:14)</a:t>
            </a:r>
          </a:p>
        </p:txBody>
      </p:sp>
    </p:spTree>
    <p:extLst>
      <p:ext uri="{BB962C8B-B14F-4D97-AF65-F5344CB8AC3E}">
        <p14:creationId xmlns:p14="http://schemas.microsoft.com/office/powerpoint/2010/main" val="922281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Father’s Who Tore Their Clothes</a:t>
            </a:r>
            <a:endParaRPr lang="en-US" dirty="0"/>
          </a:p>
        </p:txBody>
      </p:sp>
      <p:sp>
        <p:nvSpPr>
          <p:cNvPr id="3" name="Content Placeholder 2"/>
          <p:cNvSpPr>
            <a:spLocks noGrp="1"/>
          </p:cNvSpPr>
          <p:nvPr>
            <p:ph idx="1"/>
          </p:nvPr>
        </p:nvSpPr>
        <p:spPr>
          <a:xfrm>
            <a:off x="167091" y="1600200"/>
            <a:ext cx="8738806" cy="4525963"/>
          </a:xfrm>
        </p:spPr>
        <p:txBody>
          <a:bodyPr>
            <a:normAutofit fontScale="85000" lnSpcReduction="10000"/>
          </a:bodyPr>
          <a:lstStyle/>
          <a:p>
            <a:r>
              <a:rPr lang="en-US" dirty="0" smtClean="0"/>
              <a:t>Job (Job 1:18:20)</a:t>
            </a:r>
          </a:p>
          <a:p>
            <a:pPr marL="0" indent="0">
              <a:buNone/>
            </a:pPr>
            <a:endParaRPr lang="en-US" dirty="0"/>
          </a:p>
          <a:p>
            <a:pPr marL="0" indent="0" algn="ctr">
              <a:buNone/>
            </a:pPr>
            <a:r>
              <a:rPr lang="en-US" dirty="0" smtClean="0"/>
              <a:t>18 While he was still speaking, another also came and said, “Your sons and daughters were eating and drinking wine in their oldest brother’s house, 19 and suddenly a great wind came from [o]across the wilderness and struck the four corners of the house, and it fell on the young people, and they are dead; and I alone have escaped to tell you!”</a:t>
            </a:r>
          </a:p>
          <a:p>
            <a:pPr marL="0" indent="0" algn="ctr">
              <a:buNone/>
            </a:pPr>
            <a:endParaRPr lang="en-US" dirty="0" smtClean="0"/>
          </a:p>
          <a:p>
            <a:pPr marL="0" indent="0" algn="ctr">
              <a:buNone/>
            </a:pPr>
            <a:r>
              <a:rPr lang="en-US" dirty="0" smtClean="0"/>
              <a:t>20 Then Job arose, </a:t>
            </a:r>
            <a:r>
              <a:rPr lang="en-US" b="1" dirty="0" smtClean="0">
                <a:solidFill>
                  <a:srgbClr val="FF0000"/>
                </a:solidFill>
              </a:rPr>
              <a:t>tore his robe</a:t>
            </a:r>
            <a:r>
              <a:rPr lang="en-US" dirty="0" smtClean="0"/>
              <a:t>, and shaved his head; and he fell to the ground and worshiped.</a:t>
            </a:r>
            <a:endParaRPr lang="en-US" dirty="0"/>
          </a:p>
        </p:txBody>
      </p:sp>
    </p:spTree>
    <p:extLst>
      <p:ext uri="{BB962C8B-B14F-4D97-AF65-F5344CB8AC3E}">
        <p14:creationId xmlns:p14="http://schemas.microsoft.com/office/powerpoint/2010/main" val="336490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Father’s Who Tore Their Clothes</a:t>
            </a:r>
            <a:endParaRPr lang="en-US" dirty="0"/>
          </a:p>
        </p:txBody>
      </p:sp>
      <p:sp>
        <p:nvSpPr>
          <p:cNvPr id="3" name="Content Placeholder 2"/>
          <p:cNvSpPr>
            <a:spLocks noGrp="1"/>
          </p:cNvSpPr>
          <p:nvPr>
            <p:ph idx="1"/>
          </p:nvPr>
        </p:nvSpPr>
        <p:spPr>
          <a:xfrm>
            <a:off x="457200" y="1600200"/>
            <a:ext cx="8229600" cy="4900591"/>
          </a:xfrm>
        </p:spPr>
        <p:txBody>
          <a:bodyPr>
            <a:normAutofit fontScale="85000" lnSpcReduction="20000"/>
          </a:bodyPr>
          <a:lstStyle/>
          <a:p>
            <a:r>
              <a:rPr lang="en-US" dirty="0" smtClean="0"/>
              <a:t>Jacob (Gen. 37:34)</a:t>
            </a:r>
          </a:p>
          <a:p>
            <a:endParaRPr lang="en-US" dirty="0"/>
          </a:p>
          <a:p>
            <a:pPr marL="0" indent="0" algn="ctr">
              <a:buNone/>
            </a:pPr>
            <a:r>
              <a:rPr lang="en-US" dirty="0" smtClean="0"/>
              <a:t>31 So they took Joseph’s tunic, killed a kid of the goats, and dipped the tunic in the blood. 32 Then they sent the tunic of many colors, and they brought it to their father and said, “We have found this. Do you know whether it is your son’s tunic or not?”</a:t>
            </a:r>
          </a:p>
          <a:p>
            <a:pPr marL="0" indent="0" algn="ctr">
              <a:buNone/>
            </a:pPr>
            <a:endParaRPr lang="en-US" dirty="0" smtClean="0"/>
          </a:p>
          <a:p>
            <a:pPr marL="0" indent="0" algn="ctr">
              <a:buNone/>
            </a:pPr>
            <a:r>
              <a:rPr lang="en-US" dirty="0" smtClean="0"/>
              <a:t>33 And he recognized it and said, “It is my son’s tunic. A wild beast has devoured him. Without doubt Joseph is torn to pieces.” 34 Then Jacob </a:t>
            </a:r>
            <a:r>
              <a:rPr lang="en-US" b="1" dirty="0" smtClean="0">
                <a:solidFill>
                  <a:srgbClr val="FF0000"/>
                </a:solidFill>
              </a:rPr>
              <a:t>tore his clothes</a:t>
            </a:r>
            <a:r>
              <a:rPr lang="en-US" dirty="0" smtClean="0"/>
              <a:t>, put sackcloth on his waist, and mourned for his son many days. </a:t>
            </a:r>
            <a:endParaRPr lang="en-US" dirty="0"/>
          </a:p>
        </p:txBody>
      </p:sp>
    </p:spTree>
    <p:extLst>
      <p:ext uri="{BB962C8B-B14F-4D97-AF65-F5344CB8AC3E}">
        <p14:creationId xmlns:p14="http://schemas.microsoft.com/office/powerpoint/2010/main" val="400429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28121</TotalTime>
  <Words>749</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Traditions Are A Part of Every Culture</vt:lpstr>
      <vt:lpstr>When One Dies</vt:lpstr>
      <vt:lpstr>Flags At Half Staff</vt:lpstr>
      <vt:lpstr>Funeral Procession</vt:lpstr>
      <vt:lpstr>Funeral Processional</vt:lpstr>
      <vt:lpstr>Funeral Processional</vt:lpstr>
      <vt:lpstr>Some Customs Haven’t Survived Our Culture</vt:lpstr>
      <vt:lpstr>Three Father’s Who Tore Their Clothes</vt:lpstr>
      <vt:lpstr>Three Father’s Who Tore Their Clothes</vt:lpstr>
      <vt:lpstr>Three Father’s Who Tore Their Clothes</vt:lpstr>
      <vt:lpstr>A Fourth Father Mourns His Child</vt:lpstr>
      <vt:lpstr>A Fourth Father Mourns His Son</vt:lpstr>
      <vt:lpstr>We All Have Some Mourning and Weeping To Do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Traditions Are A Part of Every Culture</dc:title>
  <dc:creator>Kimberly Harbin</dc:creator>
  <cp:lastModifiedBy>Kimberly Harbin</cp:lastModifiedBy>
  <cp:revision>1</cp:revision>
  <dcterms:created xsi:type="dcterms:W3CDTF">2022-04-26T00:56:35Z</dcterms:created>
  <dcterms:modified xsi:type="dcterms:W3CDTF">2022-05-15T13:38:02Z</dcterms:modified>
</cp:coreProperties>
</file>