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C0261-ECE7-AA4A-AF06-17374F38E76B}" type="datetimeFigureOut">
              <a:rPr lang="en-US" smtClean="0"/>
              <a:t>5/22/22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E030-6259-4848-80EB-B117F5316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1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6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3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7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2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6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5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3260-F9C0-D547-9193-573C56E30D69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C7DD0-DEDE-4042-9FD0-2AF8CF78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At Westview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Addressed A Need With Our Eldership</a:t>
            </a:r>
          </a:p>
          <a:p>
            <a:r>
              <a:rPr lang="en-US" dirty="0" smtClean="0"/>
              <a:t>Elders Have Asked That We Address A Need With the Work of ‘Deacons’</a:t>
            </a:r>
          </a:p>
          <a:p>
            <a:r>
              <a:rPr lang="en-US" dirty="0" smtClean="0"/>
              <a:t>They Desire Your Help in “Selecting” More Deacons</a:t>
            </a:r>
          </a:p>
          <a:p>
            <a:r>
              <a:rPr lang="en-US" dirty="0" smtClean="0"/>
              <a:t>That They May ‘Appoint’ Over Areas of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3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Church at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267"/>
            <a:ext cx="8229600" cy="5537199"/>
          </a:xfrm>
        </p:spPr>
        <p:txBody>
          <a:bodyPr/>
          <a:lstStyle/>
          <a:p>
            <a:r>
              <a:rPr lang="en-US" dirty="0" smtClean="0"/>
              <a:t>Started With Great Power (Acts 2:1-6)</a:t>
            </a:r>
          </a:p>
          <a:p>
            <a:r>
              <a:rPr lang="en-US" dirty="0" smtClean="0"/>
              <a:t>Started With Powerful Preaching (Acts 2:14-36)</a:t>
            </a:r>
          </a:p>
          <a:p>
            <a:r>
              <a:rPr lang="en-US" dirty="0" smtClean="0"/>
              <a:t>Started With a Powerful Response (Acts 2:38-41)</a:t>
            </a:r>
          </a:p>
          <a:p>
            <a:r>
              <a:rPr lang="en-US" dirty="0" smtClean="0"/>
              <a:t>Great Outpouring of Love and Faithfulness (Acts 2:44-47)</a:t>
            </a:r>
          </a:p>
          <a:p>
            <a:r>
              <a:rPr lang="en-US" dirty="0" smtClean="0"/>
              <a:t>Continued With Great Growth (Acts 4:4; 5:14)</a:t>
            </a:r>
          </a:p>
          <a:p>
            <a:r>
              <a:rPr lang="en-US" dirty="0" smtClean="0"/>
              <a:t>Had Apostles As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4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61495"/>
          </a:xfrm>
        </p:spPr>
        <p:txBody>
          <a:bodyPr/>
          <a:lstStyle/>
          <a:p>
            <a:r>
              <a:rPr lang="en-US" dirty="0" smtClean="0"/>
              <a:t>The Church At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2933"/>
            <a:ext cx="8229600" cy="5706534"/>
          </a:xfrm>
        </p:spPr>
        <p:txBody>
          <a:bodyPr>
            <a:normAutofit/>
          </a:bodyPr>
          <a:lstStyle/>
          <a:p>
            <a:r>
              <a:rPr lang="en-US" dirty="0" smtClean="0"/>
              <a:t>A Problem Arose – (Acts 6:1-7)</a:t>
            </a:r>
          </a:p>
          <a:p>
            <a:pPr lvl="1"/>
            <a:r>
              <a:rPr lang="en-US" dirty="0" smtClean="0"/>
              <a:t>Not Doctrinal Issue</a:t>
            </a:r>
          </a:p>
          <a:p>
            <a:pPr lvl="1"/>
            <a:r>
              <a:rPr lang="en-US" dirty="0" smtClean="0"/>
              <a:t>Not A Moral Issue</a:t>
            </a:r>
          </a:p>
          <a:p>
            <a:pPr lvl="1"/>
            <a:r>
              <a:rPr lang="en-US" dirty="0" smtClean="0"/>
              <a:t>More of an Administrative Issue</a:t>
            </a:r>
          </a:p>
          <a:p>
            <a:r>
              <a:rPr lang="en-US" dirty="0" smtClean="0"/>
              <a:t>Hellenist Widows Overlooked </a:t>
            </a:r>
          </a:p>
          <a:p>
            <a:pPr lvl="1"/>
            <a:r>
              <a:rPr lang="en-US" dirty="0" smtClean="0"/>
              <a:t>These were from out of town</a:t>
            </a:r>
          </a:p>
          <a:p>
            <a:pPr lvl="1"/>
            <a:r>
              <a:rPr lang="en-US" dirty="0" smtClean="0"/>
              <a:t>They did not speak the language of Jerusalem</a:t>
            </a:r>
          </a:p>
          <a:p>
            <a:pPr lvl="1"/>
            <a:r>
              <a:rPr lang="en-US" dirty="0" smtClean="0"/>
              <a:t>They were widows</a:t>
            </a:r>
          </a:p>
          <a:p>
            <a:pPr lvl="1"/>
            <a:r>
              <a:rPr lang="en-US" dirty="0" smtClean="0"/>
              <a:t>There was a recognized need</a:t>
            </a:r>
          </a:p>
          <a:p>
            <a:pPr lvl="1"/>
            <a:r>
              <a:rPr lang="en-US" dirty="0" smtClean="0"/>
              <a:t>And a recognition of church responsibility to these needy members</a:t>
            </a:r>
          </a:p>
        </p:txBody>
      </p:sp>
    </p:spTree>
    <p:extLst>
      <p:ext uri="{BB962C8B-B14F-4D97-AF65-F5344CB8AC3E}">
        <p14:creationId xmlns:p14="http://schemas.microsoft.com/office/powerpoint/2010/main" val="75933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9733"/>
          </a:xfrm>
        </p:spPr>
        <p:txBody>
          <a:bodyPr/>
          <a:lstStyle/>
          <a:p>
            <a:r>
              <a:rPr lang="en-US" dirty="0" smtClean="0"/>
              <a:t>The Church at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9733"/>
            <a:ext cx="8229600" cy="565573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Second Problem Arose</a:t>
            </a:r>
          </a:p>
          <a:p>
            <a:pPr lvl="1"/>
            <a:r>
              <a:rPr lang="en-US" dirty="0" smtClean="0"/>
              <a:t>Who is going to help with this problem</a:t>
            </a:r>
          </a:p>
          <a:p>
            <a:pPr lvl="1"/>
            <a:r>
              <a:rPr lang="en-US" dirty="0" smtClean="0"/>
              <a:t>The Apostles could have taken it upon themselves to serve these widows</a:t>
            </a:r>
          </a:p>
          <a:p>
            <a:pPr lvl="1"/>
            <a:r>
              <a:rPr lang="en-US" dirty="0" smtClean="0"/>
              <a:t>That would remove them from their primary work of preaching the gospel (6:2-4)</a:t>
            </a:r>
          </a:p>
          <a:p>
            <a:r>
              <a:rPr lang="en-US" dirty="0" smtClean="0"/>
              <a:t>The Church at Westview Might Find Similar Circumstances</a:t>
            </a:r>
          </a:p>
          <a:p>
            <a:pPr lvl="1"/>
            <a:r>
              <a:rPr lang="en-US" dirty="0" smtClean="0"/>
              <a:t>We have Elders or Shepherds or Bishops</a:t>
            </a:r>
          </a:p>
          <a:p>
            <a:pPr lvl="1"/>
            <a:r>
              <a:rPr lang="en-US" dirty="0" smtClean="0"/>
              <a:t>Primary work is the “spiritual feeding of the flock”</a:t>
            </a:r>
          </a:p>
          <a:p>
            <a:pPr lvl="1"/>
            <a:r>
              <a:rPr lang="en-US" dirty="0" smtClean="0"/>
              <a:t>The congregation will have other needs. Who will work to relieve issues not related to the Elders work?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1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Church at 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466"/>
            <a:ext cx="8229600" cy="5706533"/>
          </a:xfrm>
        </p:spPr>
        <p:txBody>
          <a:bodyPr>
            <a:normAutofit/>
          </a:bodyPr>
          <a:lstStyle/>
          <a:p>
            <a:r>
              <a:rPr lang="en-US" dirty="0" smtClean="0"/>
              <a:t>A Solution Sought</a:t>
            </a:r>
          </a:p>
          <a:p>
            <a:pPr lvl="1"/>
            <a:r>
              <a:rPr lang="en-US" dirty="0" smtClean="0"/>
              <a:t>“Seek out among you 7 men”</a:t>
            </a:r>
          </a:p>
          <a:p>
            <a:pPr lvl="1"/>
            <a:r>
              <a:rPr lang="en-US" dirty="0" smtClean="0"/>
              <a:t>“To appoint over this business”</a:t>
            </a:r>
          </a:p>
          <a:p>
            <a:pPr lvl="1"/>
            <a:r>
              <a:rPr lang="en-US" dirty="0" smtClean="0"/>
              <a:t>The work they will be asked to do is “distributing or serving”; the Greek work is </a:t>
            </a:r>
            <a:r>
              <a:rPr lang="en-US" i="1" dirty="0" err="1" smtClean="0"/>
              <a:t>diákonos</a:t>
            </a:r>
            <a:endParaRPr lang="en-US" i="1" dirty="0" smtClean="0"/>
          </a:p>
          <a:p>
            <a:pPr lvl="1"/>
            <a:r>
              <a:rPr lang="en-US" dirty="0" smtClean="0"/>
              <a:t>Our English word is the word ‘deacon’</a:t>
            </a:r>
          </a:p>
          <a:p>
            <a:pPr lvl="1"/>
            <a:r>
              <a:rPr lang="en-US" dirty="0" smtClean="0"/>
              <a:t>These men would be “</a:t>
            </a:r>
            <a:r>
              <a:rPr lang="en-US" dirty="0" err="1" smtClean="0"/>
              <a:t>deaconing</a:t>
            </a:r>
            <a:r>
              <a:rPr lang="en-US" dirty="0" smtClean="0"/>
              <a:t>” at Jerusalem</a:t>
            </a:r>
          </a:p>
          <a:p>
            <a:pPr lvl="1"/>
            <a:r>
              <a:rPr lang="en-US" dirty="0" smtClean="0"/>
              <a:t>Therefore they are ‘deacons’</a:t>
            </a:r>
          </a:p>
          <a:p>
            <a:pPr lvl="2"/>
            <a:r>
              <a:rPr lang="en-US" dirty="0" smtClean="0"/>
              <a:t>Church at Philippi had ‘deacons’ (Phil. 1:1)</a:t>
            </a:r>
          </a:p>
          <a:p>
            <a:pPr lvl="2"/>
            <a:r>
              <a:rPr lang="en-US" dirty="0" smtClean="0"/>
              <a:t>Paul gave instructions to Timothy in appointing ‘deacons’ in other churches. (1 Tim. 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6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1467"/>
          </a:xfrm>
        </p:spPr>
        <p:txBody>
          <a:bodyPr>
            <a:normAutofit/>
          </a:bodyPr>
          <a:lstStyle/>
          <a:p>
            <a:r>
              <a:rPr lang="en-US" dirty="0" smtClean="0"/>
              <a:t>Those Chosen To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5486399"/>
          </a:xfrm>
        </p:spPr>
        <p:txBody>
          <a:bodyPr/>
          <a:lstStyle/>
          <a:p>
            <a:r>
              <a:rPr lang="en-US" dirty="0" smtClean="0"/>
              <a:t>Notice What Is Not Considered</a:t>
            </a:r>
          </a:p>
          <a:p>
            <a:pPr lvl="1"/>
            <a:r>
              <a:rPr lang="en-US" dirty="0" smtClean="0"/>
              <a:t>Apostles did not choose these men the members did</a:t>
            </a:r>
          </a:p>
          <a:p>
            <a:pPr lvl="1"/>
            <a:r>
              <a:rPr lang="en-US" dirty="0" smtClean="0"/>
              <a:t>Politics, Friendships, Seniority, Social Status</a:t>
            </a:r>
          </a:p>
          <a:p>
            <a:pPr lvl="1"/>
            <a:r>
              <a:rPr lang="en-US" dirty="0" smtClean="0"/>
              <a:t>Not just broom pushers, but would be appointed “over this business”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Chosen To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Character of These ‘Deacons’</a:t>
            </a:r>
          </a:p>
          <a:p>
            <a:pPr lvl="1"/>
            <a:r>
              <a:rPr lang="en-US" dirty="0" smtClean="0"/>
              <a:t>“Good Reputation”</a:t>
            </a:r>
          </a:p>
          <a:p>
            <a:pPr lvl="1"/>
            <a:r>
              <a:rPr lang="en-US" dirty="0" smtClean="0"/>
              <a:t>“Full of the Holy Spirit”</a:t>
            </a:r>
          </a:p>
          <a:p>
            <a:pPr lvl="1"/>
            <a:r>
              <a:rPr lang="en-US" dirty="0" smtClean="0"/>
              <a:t>“Full of Wisdom”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5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/>
          <a:lstStyle/>
          <a:p>
            <a:r>
              <a:rPr lang="en-US" dirty="0" smtClean="0"/>
              <a:t>Character of Deacons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68"/>
            <a:ext cx="8229600" cy="55541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Timothy 3:8-13</a:t>
            </a:r>
          </a:p>
          <a:p>
            <a:pPr lvl="1"/>
            <a:r>
              <a:rPr lang="en-US" dirty="0" smtClean="0"/>
              <a:t>Reverent</a:t>
            </a:r>
          </a:p>
          <a:p>
            <a:pPr lvl="1"/>
            <a:r>
              <a:rPr lang="en-US" dirty="0" smtClean="0"/>
              <a:t>Not double-tongued</a:t>
            </a:r>
          </a:p>
          <a:p>
            <a:pPr lvl="1"/>
            <a:r>
              <a:rPr lang="en-US" dirty="0" smtClean="0"/>
              <a:t>Not given to much wine</a:t>
            </a:r>
          </a:p>
          <a:p>
            <a:pPr lvl="1"/>
            <a:r>
              <a:rPr lang="en-US" dirty="0" smtClean="0"/>
              <a:t>Not greedy for money</a:t>
            </a:r>
          </a:p>
          <a:p>
            <a:pPr lvl="1"/>
            <a:r>
              <a:rPr lang="en-US" dirty="0" smtClean="0"/>
              <a:t>Men of faith</a:t>
            </a:r>
          </a:p>
          <a:p>
            <a:pPr lvl="1"/>
            <a:r>
              <a:rPr lang="en-US" dirty="0" smtClean="0"/>
              <a:t>Be ‘tested’ of proven to accomplishing the task</a:t>
            </a:r>
          </a:p>
          <a:p>
            <a:pPr lvl="1"/>
            <a:r>
              <a:rPr lang="en-US" dirty="0" smtClean="0"/>
              <a:t>Blameless</a:t>
            </a:r>
          </a:p>
          <a:p>
            <a:pPr lvl="1"/>
            <a:r>
              <a:rPr lang="en-US" dirty="0" smtClean="0"/>
              <a:t>Family Man (husband, ruling children and own house well)</a:t>
            </a:r>
          </a:p>
          <a:p>
            <a:pPr lvl="1"/>
            <a:r>
              <a:rPr lang="en-US" dirty="0" smtClean="0"/>
              <a:t>Wives are full partner in character and faith (v11)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6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9267"/>
            <a:ext cx="8229600" cy="1143000"/>
          </a:xfrm>
        </p:spPr>
        <p:txBody>
          <a:bodyPr/>
          <a:lstStyle/>
          <a:p>
            <a:r>
              <a:rPr lang="en-US" dirty="0" smtClean="0"/>
              <a:t>Church At Westview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1646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Are Richly Blessed</a:t>
            </a:r>
          </a:p>
          <a:p>
            <a:r>
              <a:rPr lang="en-US" dirty="0" smtClean="0"/>
              <a:t>Godly Shepherds Who Love God and You!</a:t>
            </a:r>
          </a:p>
          <a:p>
            <a:r>
              <a:rPr lang="en-US" dirty="0" smtClean="0"/>
              <a:t>We Have Many Members With Great ‘Talents’</a:t>
            </a:r>
          </a:p>
          <a:p>
            <a:r>
              <a:rPr lang="en-US" dirty="0" smtClean="0"/>
              <a:t>We Have So Many Who Have a Servant’s Heart</a:t>
            </a:r>
          </a:p>
          <a:p>
            <a:r>
              <a:rPr lang="en-US" dirty="0" smtClean="0"/>
              <a:t>We Also Have and Will Continue To Have Needs</a:t>
            </a:r>
          </a:p>
          <a:p>
            <a:pPr lvl="1"/>
            <a:r>
              <a:rPr lang="en-US" dirty="0" smtClean="0"/>
              <a:t>Spiritual Needs</a:t>
            </a:r>
          </a:p>
          <a:p>
            <a:pPr lvl="1"/>
            <a:r>
              <a:rPr lang="en-US" dirty="0" smtClean="0"/>
              <a:t>Organizational Needs</a:t>
            </a:r>
          </a:p>
          <a:p>
            <a:pPr lvl="1"/>
            <a:r>
              <a:rPr lang="en-US" dirty="0" smtClean="0"/>
              <a:t>Physical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6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550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Church at Jerusalem</vt:lpstr>
      <vt:lpstr>The Church At Jerusalem</vt:lpstr>
      <vt:lpstr>The Church at Jerusalem</vt:lpstr>
      <vt:lpstr>The Church at Jerusalem</vt:lpstr>
      <vt:lpstr>Those Chosen To Serve</vt:lpstr>
      <vt:lpstr>Those Chosen To Serve</vt:lpstr>
      <vt:lpstr>Character of Deacons</vt:lpstr>
      <vt:lpstr>Church At Westview</vt:lpstr>
      <vt:lpstr>Church At Westview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Harbin</dc:creator>
  <cp:lastModifiedBy>Kimberly Harbin</cp:lastModifiedBy>
  <cp:revision>4</cp:revision>
  <cp:lastPrinted>2022-05-22T13:40:39Z</cp:lastPrinted>
  <dcterms:created xsi:type="dcterms:W3CDTF">2022-05-22T13:01:52Z</dcterms:created>
  <dcterms:modified xsi:type="dcterms:W3CDTF">2022-05-22T13:41:31Z</dcterms:modified>
</cp:coreProperties>
</file>