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handoutMasterIdLst>
    <p:handoutMasterId r:id="rId14"/>
  </p:handout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8E6A8-9D98-EC4C-884C-7341A8618832}" type="datetimeFigureOut">
              <a:rPr lang="en-US" smtClean="0"/>
              <a:t>2/27/22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C8924-D40B-BD45-997F-979D9E53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Behold the </a:t>
            </a:r>
            <a:r>
              <a:rPr lang="en-US" dirty="0" smtClean="0">
                <a:solidFill>
                  <a:srgbClr val="FFFF00"/>
                </a:solidFill>
              </a:rPr>
              <a:t>goodness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FF00"/>
                </a:solidFill>
              </a:rPr>
              <a:t>severity</a:t>
            </a:r>
            <a:r>
              <a:rPr lang="en-US" dirty="0" smtClean="0"/>
              <a:t> of God; on those who fell severity, but towards you goodness.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rgbClr val="FFFF00"/>
                </a:solidFill>
              </a:rPr>
              <a:t>Romans 11:22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2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Two Tragedies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Demands To Be Respected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/>
              <a:t>“But cursed be the </a:t>
            </a:r>
            <a:r>
              <a:rPr lang="en-US" sz="2600" dirty="0" smtClean="0"/>
              <a:t>deceiver who </a:t>
            </a:r>
            <a:r>
              <a:rPr lang="en-US" sz="2600" dirty="0"/>
              <a:t>has in his flock a male,</a:t>
            </a:r>
          </a:p>
          <a:p>
            <a:pPr marL="0" indent="0" algn="ctr">
              <a:buNone/>
            </a:pPr>
            <a:r>
              <a:rPr lang="en-US" sz="2600" dirty="0"/>
              <a:t>And takes a vow,</a:t>
            </a:r>
          </a:p>
          <a:p>
            <a:pPr marL="0" indent="0" algn="ctr">
              <a:buNone/>
            </a:pPr>
            <a:r>
              <a:rPr lang="en-US" sz="2600" dirty="0"/>
              <a:t>But sacrifices to the Lord what is blemished—</a:t>
            </a:r>
          </a:p>
          <a:p>
            <a:pPr marL="0" indent="0" algn="ctr">
              <a:buNone/>
            </a:pPr>
            <a:r>
              <a:rPr lang="en-US" sz="2600" dirty="0"/>
              <a:t>For I am a great King,</a:t>
            </a:r>
            <a:r>
              <a:rPr lang="en-US" sz="2600" dirty="0" smtClean="0"/>
              <a:t>” Says </a:t>
            </a:r>
            <a:r>
              <a:rPr lang="en-US" sz="2600" dirty="0"/>
              <a:t>the Lord of hosts,</a:t>
            </a:r>
          </a:p>
          <a:p>
            <a:pPr marL="0" indent="0" algn="ctr">
              <a:buNone/>
            </a:pPr>
            <a:r>
              <a:rPr lang="en-US" sz="2600" dirty="0"/>
              <a:t>“And My name is to be feared among the nations</a:t>
            </a:r>
            <a:r>
              <a:rPr lang="en-US" sz="2600" dirty="0" smtClean="0"/>
              <a:t>.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r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Mal 1:14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7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Two Tragedies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Demands Holiness Among His People</a:t>
            </a:r>
          </a:p>
          <a:p>
            <a:pPr lvl="1"/>
            <a:r>
              <a:rPr lang="en-US" dirty="0" smtClean="0"/>
              <a:t>The severity and swiftness of God’s judgment was intended to prevent sin from corrupting the whole group</a:t>
            </a:r>
          </a:p>
          <a:p>
            <a:pPr lvl="1"/>
            <a:r>
              <a:rPr lang="en-US" dirty="0" smtClean="0"/>
              <a:t>1 Cor. 5:6 – A little leaven, leavens the whole lump</a:t>
            </a:r>
          </a:p>
          <a:p>
            <a:pPr lvl="1"/>
            <a:r>
              <a:rPr lang="en-US" dirty="0" smtClean="0"/>
              <a:t>Matt. 18:6 - …better for a millstone to be hung around his neck…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81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Lessons From Two Tragedies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34"/>
            <a:ext cx="8229600" cy="4788430"/>
          </a:xfrm>
        </p:spPr>
        <p:txBody>
          <a:bodyPr>
            <a:normAutofit/>
          </a:bodyPr>
          <a:lstStyle/>
          <a:p>
            <a:r>
              <a:rPr lang="en-US" dirty="0" smtClean="0"/>
              <a:t>God Hates Covetousness</a:t>
            </a:r>
          </a:p>
          <a:p>
            <a:pPr lvl="1"/>
            <a:r>
              <a:rPr lang="en-US" dirty="0" smtClean="0"/>
              <a:t>Hates when we covet material goods</a:t>
            </a:r>
          </a:p>
          <a:p>
            <a:pPr lvl="1"/>
            <a:r>
              <a:rPr lang="en-US" dirty="0" smtClean="0"/>
              <a:t>Hates when we covet a “name” or “reputation” for ourselves</a:t>
            </a:r>
          </a:p>
          <a:p>
            <a:pPr lvl="1"/>
            <a:r>
              <a:rPr lang="en-US" dirty="0" smtClean="0"/>
              <a:t>Covetousness is described as </a:t>
            </a:r>
            <a:r>
              <a:rPr lang="en-US" dirty="0" smtClean="0">
                <a:solidFill>
                  <a:srgbClr val="FFFF00"/>
                </a:solidFill>
              </a:rPr>
              <a:t>‘idolatry’ </a:t>
            </a:r>
            <a:r>
              <a:rPr lang="en-US" dirty="0" smtClean="0"/>
              <a:t>(Eph. 5:5; Col. 3:5)</a:t>
            </a:r>
          </a:p>
          <a:p>
            <a:pPr lvl="1"/>
            <a:r>
              <a:rPr lang="en-US" dirty="0" smtClean="0"/>
              <a:t>Heb. 13:5 </a:t>
            </a:r>
            <a:r>
              <a:rPr lang="en-US" dirty="0"/>
              <a:t>– </a:t>
            </a:r>
            <a:r>
              <a:rPr lang="en-US" dirty="0" smtClean="0"/>
              <a:t> </a:t>
            </a:r>
            <a:r>
              <a:rPr lang="en-US" dirty="0"/>
              <a:t>Let your conduct be </a:t>
            </a:r>
            <a:r>
              <a:rPr lang="en-US" dirty="0">
                <a:solidFill>
                  <a:srgbClr val="FFFF00"/>
                </a:solidFill>
              </a:rPr>
              <a:t>without covetousness</a:t>
            </a:r>
            <a:r>
              <a:rPr lang="en-US" dirty="0"/>
              <a:t>; be content with such things as you have. For He Himself has said, </a:t>
            </a:r>
            <a:r>
              <a:rPr lang="en-US" dirty="0">
                <a:solidFill>
                  <a:srgbClr val="FFFF00"/>
                </a:solidFill>
              </a:rPr>
              <a:t>“I will never leave you nor forsake you.”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3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Tragic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5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3672"/>
          </a:xfrm>
        </p:spPr>
        <p:txBody>
          <a:bodyPr/>
          <a:lstStyle/>
          <a:p>
            <a:r>
              <a:rPr lang="en-US" dirty="0" err="1" smtClean="0"/>
              <a:t>Achan</a:t>
            </a:r>
            <a:r>
              <a:rPr lang="en-US" dirty="0" smtClean="0"/>
              <a:t> – Joshua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6" y="823672"/>
            <a:ext cx="8669867" cy="58005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Context of Joshua 7</a:t>
            </a:r>
          </a:p>
          <a:p>
            <a:pPr lvl="1"/>
            <a:r>
              <a:rPr lang="en-US" dirty="0" smtClean="0"/>
              <a:t>Israel has wandered 40 years in the wilderness </a:t>
            </a:r>
          </a:p>
          <a:p>
            <a:pPr lvl="1"/>
            <a:r>
              <a:rPr lang="en-US" dirty="0" smtClean="0"/>
              <a:t>A new generation is ready and eager to receive the promised land at last</a:t>
            </a:r>
          </a:p>
          <a:p>
            <a:pPr lvl="1"/>
            <a:r>
              <a:rPr lang="en-US" dirty="0" smtClean="0"/>
              <a:t>This will require conquering the cities of Canaan</a:t>
            </a:r>
          </a:p>
          <a:p>
            <a:pPr lvl="1"/>
            <a:r>
              <a:rPr lang="en-US" dirty="0" smtClean="0"/>
              <a:t>First test is one of the strongest: Jericho (Josh. 5-6)</a:t>
            </a:r>
          </a:p>
          <a:p>
            <a:pPr lvl="1"/>
            <a:r>
              <a:rPr lang="en-US" dirty="0" smtClean="0"/>
              <a:t>God gave specific instructions to the people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/>
              <a:t>18 And you, by all means </a:t>
            </a:r>
            <a:r>
              <a:rPr lang="en-US" sz="2400" dirty="0">
                <a:solidFill>
                  <a:srgbClr val="FFFF00"/>
                </a:solidFill>
              </a:rPr>
              <a:t>abstain from the accursed things</a:t>
            </a:r>
            <a:r>
              <a:rPr lang="en-US" sz="2400" dirty="0"/>
              <a:t>, lest you </a:t>
            </a:r>
            <a:r>
              <a:rPr lang="en-US" sz="2400" dirty="0">
                <a:solidFill>
                  <a:srgbClr val="FFFF00"/>
                </a:solidFill>
              </a:rPr>
              <a:t>become accursed </a:t>
            </a:r>
            <a:r>
              <a:rPr lang="en-US" sz="2400" dirty="0"/>
              <a:t>when you </a:t>
            </a:r>
            <a:r>
              <a:rPr lang="en-US" sz="2400" dirty="0">
                <a:solidFill>
                  <a:srgbClr val="FFFF00"/>
                </a:solidFill>
              </a:rPr>
              <a:t>take</a:t>
            </a:r>
            <a:r>
              <a:rPr lang="en-US" sz="2400" dirty="0"/>
              <a:t> of the accursed things, and make the camp of </a:t>
            </a:r>
            <a:r>
              <a:rPr lang="en-US" sz="2400" dirty="0">
                <a:solidFill>
                  <a:srgbClr val="FFFF00"/>
                </a:solidFill>
              </a:rPr>
              <a:t>Israel a curse, and trouble it</a:t>
            </a:r>
            <a:r>
              <a:rPr lang="en-US" sz="2400" dirty="0"/>
              <a:t>. 19 But all the silver and gold, and vessels of bronze and iron, are </a:t>
            </a:r>
            <a:r>
              <a:rPr lang="en-US" sz="2400" dirty="0" smtClean="0"/>
              <a:t>consecrated </a:t>
            </a:r>
            <a:r>
              <a:rPr lang="en-US" sz="2400" dirty="0"/>
              <a:t>to the Lord; they </a:t>
            </a:r>
            <a:r>
              <a:rPr lang="en-US" sz="2400" dirty="0" smtClean="0"/>
              <a:t>shall </a:t>
            </a:r>
            <a:r>
              <a:rPr lang="en-US" sz="2400" dirty="0"/>
              <a:t>come into the treasury of the Lord.</a:t>
            </a:r>
            <a:r>
              <a:rPr lang="en-US" sz="2400" dirty="0" smtClean="0"/>
              <a:t>” </a:t>
            </a:r>
          </a:p>
          <a:p>
            <a:pPr marL="0" indent="0" algn="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Josh. 6:18-19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4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5313"/>
          </a:xfrm>
        </p:spPr>
        <p:txBody>
          <a:bodyPr>
            <a:normAutofit/>
          </a:bodyPr>
          <a:lstStyle/>
          <a:p>
            <a:r>
              <a:rPr lang="en-US" dirty="0" err="1" smtClean="0"/>
              <a:t>Achan</a:t>
            </a:r>
            <a:r>
              <a:rPr lang="en-US" dirty="0" smtClean="0"/>
              <a:t> – Joshua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313"/>
            <a:ext cx="9144000" cy="56803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Trouble At the Battle of Ai</a:t>
            </a:r>
          </a:p>
          <a:p>
            <a:pPr lvl="1"/>
            <a:r>
              <a:rPr lang="en-US" dirty="0" smtClean="0"/>
              <a:t>Ai is a small encampment that no where compares to the mighty walled city of Jericho</a:t>
            </a:r>
          </a:p>
          <a:p>
            <a:pPr lvl="1"/>
            <a:r>
              <a:rPr lang="en-US" dirty="0" smtClean="0"/>
              <a:t>Spies are sent out and a report is given to Joshua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2600" dirty="0"/>
              <a:t>2 Now Joshua sent men from Jericho to Ai, which is beside Beth </a:t>
            </a:r>
            <a:r>
              <a:rPr lang="en-US" sz="2600" dirty="0" err="1"/>
              <a:t>Aven</a:t>
            </a:r>
            <a:r>
              <a:rPr lang="en-US" sz="2600" dirty="0"/>
              <a:t>, on the east side of Bethel, and spoke to them, saying, “Go up and spy out the country.” So the men went up and spied out Ai. 3 And they returned to Joshua and said to him, “</a:t>
            </a:r>
            <a:r>
              <a:rPr lang="en-US" sz="2600" dirty="0">
                <a:solidFill>
                  <a:srgbClr val="FFFF00"/>
                </a:solidFill>
              </a:rPr>
              <a:t>Do not let all the people go up</a:t>
            </a:r>
            <a:r>
              <a:rPr lang="en-US" sz="2600" dirty="0"/>
              <a:t>, but let about </a:t>
            </a:r>
            <a:r>
              <a:rPr lang="en-US" sz="2600" dirty="0">
                <a:solidFill>
                  <a:srgbClr val="FFFF00"/>
                </a:solidFill>
              </a:rPr>
              <a:t>two or three thousand </a:t>
            </a:r>
            <a:r>
              <a:rPr lang="en-US" sz="2600" dirty="0"/>
              <a:t>men go up and attack Ai. Do not weary all the people there, </a:t>
            </a:r>
            <a:r>
              <a:rPr lang="en-US" sz="2600" dirty="0">
                <a:solidFill>
                  <a:srgbClr val="FFFF00"/>
                </a:solidFill>
              </a:rPr>
              <a:t>for the people of Ai are few.”</a:t>
            </a:r>
          </a:p>
          <a:p>
            <a:pPr marL="457200" lvl="1" indent="0" algn="r">
              <a:buNone/>
            </a:pPr>
            <a:r>
              <a:rPr lang="en-US" dirty="0" smtClean="0">
                <a:solidFill>
                  <a:srgbClr val="FFFF00"/>
                </a:solidFill>
              </a:rPr>
              <a:t>Joshua 7:2-3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88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054"/>
          </a:xfrm>
        </p:spPr>
        <p:txBody>
          <a:bodyPr/>
          <a:lstStyle/>
          <a:p>
            <a:r>
              <a:rPr lang="en-US" dirty="0" err="1" smtClean="0"/>
              <a:t>Achan</a:t>
            </a:r>
            <a:r>
              <a:rPr lang="en-US" dirty="0" smtClean="0"/>
              <a:t> – Joshua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8054"/>
            <a:ext cx="9144001" cy="5999946"/>
          </a:xfrm>
        </p:spPr>
        <p:txBody>
          <a:bodyPr/>
          <a:lstStyle/>
          <a:p>
            <a:r>
              <a:rPr lang="en-US" dirty="0" smtClean="0"/>
              <a:t>Trouble At the Battle of Ai</a:t>
            </a:r>
          </a:p>
          <a:p>
            <a:pPr lvl="1"/>
            <a:r>
              <a:rPr lang="en-US" dirty="0" smtClean="0"/>
              <a:t>Josh. 7:4-5 </a:t>
            </a:r>
          </a:p>
          <a:p>
            <a:pPr lvl="1"/>
            <a:r>
              <a:rPr lang="en-US" dirty="0" smtClean="0"/>
              <a:t>Only 3000 went up and had to retreat before the men of Ai</a:t>
            </a:r>
          </a:p>
          <a:p>
            <a:pPr lvl="1"/>
            <a:r>
              <a:rPr lang="en-US" dirty="0" smtClean="0"/>
              <a:t>36 were killed in the assault</a:t>
            </a:r>
          </a:p>
          <a:p>
            <a:pPr lvl="1"/>
            <a:r>
              <a:rPr lang="en-US" dirty="0" smtClean="0"/>
              <a:t>v5 – ‘the people’s heart melted and became like water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39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Achan</a:t>
            </a:r>
            <a:r>
              <a:rPr lang="en-US" dirty="0" smtClean="0"/>
              <a:t> – Joshua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Changed Between Victory at Jericho and Defeat at Ai</a:t>
            </a:r>
          </a:p>
          <a:p>
            <a:pPr lvl="1"/>
            <a:r>
              <a:rPr lang="en-US" dirty="0" smtClean="0"/>
              <a:t>Josh 7:1 – </a:t>
            </a:r>
            <a:r>
              <a:rPr lang="en-US" dirty="0" err="1" smtClean="0"/>
              <a:t>Achan</a:t>
            </a:r>
            <a:r>
              <a:rPr lang="en-US" dirty="0" smtClean="0"/>
              <a:t> took of the accursed thing</a:t>
            </a:r>
          </a:p>
          <a:p>
            <a:pPr lvl="1"/>
            <a:r>
              <a:rPr lang="en-US" dirty="0" smtClean="0"/>
              <a:t>Anger of the Lord burned against the children of Israel</a:t>
            </a:r>
          </a:p>
          <a:p>
            <a:pPr lvl="1"/>
            <a:r>
              <a:rPr lang="en-US" dirty="0" smtClean="0"/>
              <a:t>Joshua confronts </a:t>
            </a:r>
            <a:r>
              <a:rPr lang="en-US" dirty="0" err="1" smtClean="0"/>
              <a:t>Achan</a:t>
            </a:r>
            <a:r>
              <a:rPr lang="en-US" dirty="0" smtClean="0"/>
              <a:t> – Josh. 7:20-23</a:t>
            </a:r>
          </a:p>
          <a:p>
            <a:pPr lvl="2"/>
            <a:r>
              <a:rPr lang="en-US" dirty="0" err="1" smtClean="0"/>
              <a:t>Achan</a:t>
            </a:r>
            <a:r>
              <a:rPr lang="en-US" dirty="0" smtClean="0"/>
              <a:t> describes his sin – “I saw it, I coveted it, and I took it”</a:t>
            </a:r>
          </a:p>
          <a:p>
            <a:pPr lvl="2"/>
            <a:r>
              <a:rPr lang="en-US" dirty="0" err="1" smtClean="0"/>
              <a:t>Achan</a:t>
            </a:r>
            <a:r>
              <a:rPr lang="en-US" dirty="0" smtClean="0"/>
              <a:t> paid a terrible price – Josh. 7:25-26</a:t>
            </a:r>
          </a:p>
          <a:p>
            <a:pPr lvl="2"/>
            <a:r>
              <a:rPr lang="en-US" dirty="0" smtClean="0"/>
              <a:t>So did all of Israel</a:t>
            </a:r>
          </a:p>
        </p:txBody>
      </p:sp>
    </p:spTree>
    <p:extLst>
      <p:ext uri="{BB962C8B-B14F-4D97-AF65-F5344CB8AC3E}">
        <p14:creationId xmlns:p14="http://schemas.microsoft.com/office/powerpoint/2010/main" val="177091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9477"/>
          </a:xfrm>
        </p:spPr>
        <p:txBody>
          <a:bodyPr/>
          <a:lstStyle/>
          <a:p>
            <a:r>
              <a:rPr lang="en-US" dirty="0" err="1" smtClean="0"/>
              <a:t>Annanias</a:t>
            </a:r>
            <a:r>
              <a:rPr lang="en-US" dirty="0" smtClean="0"/>
              <a:t> and </a:t>
            </a:r>
            <a:r>
              <a:rPr lang="en-US" dirty="0" err="1" smtClean="0"/>
              <a:t>Sapphira</a:t>
            </a:r>
            <a:r>
              <a:rPr lang="en-US" dirty="0" smtClean="0"/>
              <a:t> – Acts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115"/>
            <a:ext cx="8229600" cy="5422559"/>
          </a:xfrm>
        </p:spPr>
        <p:txBody>
          <a:bodyPr>
            <a:normAutofit/>
          </a:bodyPr>
          <a:lstStyle/>
          <a:p>
            <a:r>
              <a:rPr lang="en-US" dirty="0" smtClean="0"/>
              <a:t>Context of Acts 5</a:t>
            </a:r>
          </a:p>
          <a:p>
            <a:pPr lvl="1"/>
            <a:r>
              <a:rPr lang="en-US" dirty="0" smtClean="0"/>
              <a:t>A new and exciting time in the early days of Christianity</a:t>
            </a:r>
          </a:p>
          <a:p>
            <a:pPr lvl="1"/>
            <a:r>
              <a:rPr lang="en-US" dirty="0" smtClean="0"/>
              <a:t>Great growth was experienced (3,000 in Acts 2; 5,000 men in Acts 4)</a:t>
            </a:r>
          </a:p>
          <a:p>
            <a:pPr lvl="1"/>
            <a:r>
              <a:rPr lang="en-US" dirty="0" smtClean="0"/>
              <a:t>Acts 4:32-37 – a great spirit of generosity and love displayed</a:t>
            </a:r>
          </a:p>
          <a:p>
            <a:pPr lvl="2"/>
            <a:r>
              <a:rPr lang="en-US" dirty="0" smtClean="0"/>
              <a:t>all of one heart and one soul</a:t>
            </a:r>
          </a:p>
          <a:p>
            <a:pPr lvl="2"/>
            <a:r>
              <a:rPr lang="en-US" dirty="0" smtClean="0"/>
              <a:t>all who possessed land sold it and laid it apostles feet</a:t>
            </a:r>
          </a:p>
          <a:p>
            <a:pPr lvl="2"/>
            <a:r>
              <a:rPr lang="en-US" dirty="0" smtClean="0"/>
              <a:t>Barnabas (son of encouragement) sold his property and gave the money to the apostles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93"/>
            <a:ext cx="8229600" cy="1143000"/>
          </a:xfrm>
        </p:spPr>
        <p:txBody>
          <a:bodyPr/>
          <a:lstStyle/>
          <a:p>
            <a:r>
              <a:rPr lang="en-US" dirty="0" err="1"/>
              <a:t>Annanias</a:t>
            </a:r>
            <a:r>
              <a:rPr lang="en-US" dirty="0"/>
              <a:t> and </a:t>
            </a:r>
            <a:r>
              <a:rPr lang="en-US" dirty="0" err="1"/>
              <a:t>Sapphira</a:t>
            </a:r>
            <a:r>
              <a:rPr lang="en-US" dirty="0"/>
              <a:t> – Acts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1021"/>
            <a:ext cx="9144000" cy="5679976"/>
          </a:xfrm>
        </p:spPr>
        <p:txBody>
          <a:bodyPr/>
          <a:lstStyle/>
          <a:p>
            <a:r>
              <a:rPr lang="en-US" dirty="0" smtClean="0"/>
              <a:t>Trouble With </a:t>
            </a:r>
            <a:r>
              <a:rPr lang="en-US" dirty="0" err="1" smtClean="0"/>
              <a:t>Annanias</a:t>
            </a:r>
            <a:r>
              <a:rPr lang="en-US" dirty="0" smtClean="0"/>
              <a:t> and </a:t>
            </a:r>
            <a:r>
              <a:rPr lang="en-US" dirty="0" err="1" smtClean="0"/>
              <a:t>Sapphira</a:t>
            </a:r>
            <a:endParaRPr lang="en-US" dirty="0" smtClean="0"/>
          </a:p>
          <a:p>
            <a:pPr lvl="1"/>
            <a:r>
              <a:rPr lang="en-US" dirty="0" smtClean="0"/>
              <a:t>Like Barnabas they sold a possession</a:t>
            </a:r>
          </a:p>
          <a:p>
            <a:pPr lvl="1"/>
            <a:r>
              <a:rPr lang="en-US" dirty="0" smtClean="0"/>
              <a:t>Like Barnabas they money and laid it at the apostles feet</a:t>
            </a:r>
          </a:p>
          <a:p>
            <a:pPr lvl="1"/>
            <a:r>
              <a:rPr lang="en-US" dirty="0" smtClean="0"/>
              <a:t>Unlike Barnabas they kept part of the money and pretended to give it all.</a:t>
            </a:r>
          </a:p>
          <a:p>
            <a:pPr lvl="1"/>
            <a:r>
              <a:rPr lang="en-US" dirty="0" smtClean="0"/>
              <a:t>Peter confronted them – Acts 5:3-4</a:t>
            </a:r>
          </a:p>
          <a:p>
            <a:pPr lvl="2"/>
            <a:r>
              <a:rPr lang="en-US" dirty="0" smtClean="0"/>
              <a:t>“Satan has filled your heart”</a:t>
            </a:r>
          </a:p>
          <a:p>
            <a:pPr lvl="2"/>
            <a:r>
              <a:rPr lang="en-US" dirty="0" smtClean="0"/>
              <a:t>Both </a:t>
            </a:r>
            <a:r>
              <a:rPr lang="en-US" dirty="0" err="1" smtClean="0"/>
              <a:t>Annanias</a:t>
            </a:r>
            <a:r>
              <a:rPr lang="en-US" dirty="0" smtClean="0"/>
              <a:t> and </a:t>
            </a:r>
            <a:r>
              <a:rPr lang="en-US" dirty="0" err="1" smtClean="0"/>
              <a:t>Sapphira</a:t>
            </a:r>
            <a:r>
              <a:rPr lang="en-US" dirty="0" smtClean="0"/>
              <a:t> was struck dead by God in a moment</a:t>
            </a:r>
          </a:p>
        </p:txBody>
      </p:sp>
    </p:spTree>
    <p:extLst>
      <p:ext uri="{BB962C8B-B14F-4D97-AF65-F5344CB8AC3E}">
        <p14:creationId xmlns:p14="http://schemas.microsoft.com/office/powerpoint/2010/main" val="372173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866"/>
            <a:ext cx="8229600" cy="772188"/>
          </a:xfrm>
        </p:spPr>
        <p:txBody>
          <a:bodyPr/>
          <a:lstStyle/>
          <a:p>
            <a:r>
              <a:rPr lang="en-US" dirty="0" smtClean="0"/>
              <a:t>Unique Similarities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0147" y="895351"/>
            <a:ext cx="4377242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Achan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716109"/>
            <a:ext cx="4497388" cy="4907726"/>
          </a:xfrm>
        </p:spPr>
        <p:txBody>
          <a:bodyPr/>
          <a:lstStyle/>
          <a:p>
            <a:r>
              <a:rPr lang="en-US" dirty="0" smtClean="0"/>
              <a:t>New and exciting time for Israel: Entering the Promised Land</a:t>
            </a:r>
          </a:p>
          <a:p>
            <a:r>
              <a:rPr lang="en-US" dirty="0" smtClean="0"/>
              <a:t>Challenging Task: Conquering Canaan Land</a:t>
            </a:r>
          </a:p>
          <a:p>
            <a:r>
              <a:rPr lang="en-US" dirty="0" smtClean="0"/>
              <a:t>Decisions of a Few Affected a multitude: “the people’s heart melted and became as water”</a:t>
            </a:r>
          </a:p>
          <a:p>
            <a:r>
              <a:rPr lang="en-US" dirty="0" smtClean="0"/>
              <a:t>Covetousness Root Cause: </a:t>
            </a:r>
            <a:r>
              <a:rPr lang="en-US" dirty="0" err="1" smtClean="0"/>
              <a:t>Achan</a:t>
            </a:r>
            <a:r>
              <a:rPr lang="en-US" dirty="0" smtClean="0"/>
              <a:t> Coveted Material Possessions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34474"/>
            <a:ext cx="4262973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Annanias</a:t>
            </a:r>
            <a:r>
              <a:rPr lang="en-US" sz="2800" dirty="0" smtClean="0">
                <a:solidFill>
                  <a:srgbClr val="FFFF00"/>
                </a:solidFill>
              </a:rPr>
              <a:t> and </a:t>
            </a:r>
            <a:r>
              <a:rPr lang="en-US" sz="2800" dirty="0" err="1" smtClean="0">
                <a:solidFill>
                  <a:srgbClr val="FFFF00"/>
                </a:solidFill>
              </a:rPr>
              <a:t>Sapphira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716109"/>
            <a:ext cx="4498975" cy="4907726"/>
          </a:xfrm>
        </p:spPr>
        <p:txBody>
          <a:bodyPr/>
          <a:lstStyle/>
          <a:p>
            <a:r>
              <a:rPr lang="en-US" dirty="0" smtClean="0"/>
              <a:t>New and exciting time for the Church: spread and growth of Christianity</a:t>
            </a:r>
          </a:p>
          <a:p>
            <a:r>
              <a:rPr lang="en-US" dirty="0" smtClean="0"/>
              <a:t>Challenging Task: Great Needs; Persecution</a:t>
            </a:r>
          </a:p>
          <a:p>
            <a:r>
              <a:rPr lang="en-US" dirty="0" smtClean="0"/>
              <a:t>Decisions of a Few Affected the Multitude: “and great fear came upon all the church”</a:t>
            </a:r>
          </a:p>
          <a:p>
            <a:r>
              <a:rPr lang="en-US" dirty="0" smtClean="0"/>
              <a:t>Covetousness Root Cause: </a:t>
            </a:r>
            <a:r>
              <a:rPr lang="en-US" dirty="0" err="1" smtClean="0"/>
              <a:t>Annanias</a:t>
            </a:r>
            <a:r>
              <a:rPr lang="en-US" dirty="0" smtClean="0"/>
              <a:t> and </a:t>
            </a:r>
            <a:r>
              <a:rPr lang="en-US" dirty="0" err="1" smtClean="0"/>
              <a:t>Sapphira</a:t>
            </a:r>
            <a:r>
              <a:rPr lang="en-US" dirty="0" smtClean="0"/>
              <a:t> Coveted a Reputation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5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5231</TotalTime>
  <Words>908</Words>
  <Application>Microsoft Macintosh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PowerPoint Presentation</vt:lpstr>
      <vt:lpstr>Two Tragic Stories</vt:lpstr>
      <vt:lpstr>Achan – Joshua 7</vt:lpstr>
      <vt:lpstr>Achan – Joshua 7</vt:lpstr>
      <vt:lpstr>Achan – Joshua 7</vt:lpstr>
      <vt:lpstr>Achan – Joshua 7</vt:lpstr>
      <vt:lpstr>Annanias and Sapphira – Acts 5</vt:lpstr>
      <vt:lpstr>Annanias and Sapphira – Acts 5</vt:lpstr>
      <vt:lpstr>Unique Similarities</vt:lpstr>
      <vt:lpstr>Lessons From Two Tragedies</vt:lpstr>
      <vt:lpstr>Lessons From Two Tragedies</vt:lpstr>
      <vt:lpstr>Lessons From Two Tragedies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Principles of Study</dc:title>
  <dc:creator>Kimberly Harbin</dc:creator>
  <cp:lastModifiedBy>Kimberly Harbin</cp:lastModifiedBy>
  <cp:revision>9</cp:revision>
  <cp:lastPrinted>2022-02-27T14:32:31Z</cp:lastPrinted>
  <dcterms:created xsi:type="dcterms:W3CDTF">2022-02-23T23:33:58Z</dcterms:created>
  <dcterms:modified xsi:type="dcterms:W3CDTF">2022-02-27T14:44:59Z</dcterms:modified>
</cp:coreProperties>
</file>