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88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Wednesday, February 23, 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Wednesday, February 23, 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Wednesday, February 23, 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Wednesday, February 23, 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Wednesday, February 23, 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Wednesday, February 23, 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Wednesday, February 23, 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Wednesday, February 23, 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Wednesday, February 23, 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Wednesday, February 23, 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Wednesday, February 23, 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Wednesday, February 23, 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4057"/>
            <a:ext cx="7848600" cy="1927225"/>
          </a:xfrm>
        </p:spPr>
        <p:txBody>
          <a:bodyPr/>
          <a:lstStyle/>
          <a:p>
            <a:r>
              <a:rPr lang="en-US" b="1" dirty="0" err="1" smtClean="0"/>
              <a:t>tHREE</a:t>
            </a:r>
            <a:r>
              <a:rPr lang="en-US" b="1" dirty="0" smtClean="0"/>
              <a:t> PRINCIPLES OF STUDY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199"/>
            <a:ext cx="6400800" cy="2312409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b="1" dirty="0" smtClean="0">
                <a:solidFill>
                  <a:srgbClr val="292934"/>
                </a:solidFill>
              </a:rPr>
              <a:t>Observation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b="1" dirty="0" smtClean="0">
                <a:solidFill>
                  <a:srgbClr val="292934"/>
                </a:solidFill>
              </a:rPr>
              <a:t>Interpretation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b="1" dirty="0" smtClean="0">
                <a:solidFill>
                  <a:srgbClr val="292934"/>
                </a:solidFill>
              </a:rPr>
              <a:t>Application</a:t>
            </a:r>
            <a:endParaRPr lang="en-US" sz="3200" b="1" dirty="0">
              <a:solidFill>
                <a:srgbClr val="2929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591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3222"/>
            <a:ext cx="8229600" cy="806571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Observation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9793"/>
            <a:ext cx="8229600" cy="5327207"/>
          </a:xfrm>
        </p:spPr>
        <p:txBody>
          <a:bodyPr>
            <a:normAutofit lnSpcReduction="10000"/>
          </a:bodyPr>
          <a:lstStyle/>
          <a:p>
            <a:r>
              <a:rPr lang="en-US" sz="3200" b="1" i="1" dirty="0" smtClean="0"/>
              <a:t>What is in the text</a:t>
            </a:r>
          </a:p>
          <a:p>
            <a:pPr lvl="1"/>
            <a:r>
              <a:rPr lang="en-US" sz="2400" b="1" dirty="0" smtClean="0">
                <a:solidFill>
                  <a:srgbClr val="292934"/>
                </a:solidFill>
              </a:rPr>
              <a:t>Who</a:t>
            </a:r>
          </a:p>
          <a:p>
            <a:pPr lvl="2"/>
            <a:r>
              <a:rPr lang="en-US" sz="2200" b="1" dirty="0" smtClean="0">
                <a:solidFill>
                  <a:srgbClr val="FF6600"/>
                </a:solidFill>
              </a:rPr>
              <a:t>The people mentioned</a:t>
            </a:r>
          </a:p>
          <a:p>
            <a:pPr lvl="2"/>
            <a:r>
              <a:rPr lang="en-US" sz="2200" b="1" dirty="0" smtClean="0">
                <a:solidFill>
                  <a:srgbClr val="FF6600"/>
                </a:solidFill>
              </a:rPr>
              <a:t>Biographical information</a:t>
            </a:r>
          </a:p>
          <a:p>
            <a:pPr lvl="1"/>
            <a:r>
              <a:rPr lang="en-US" sz="2400" b="1" dirty="0" smtClean="0">
                <a:solidFill>
                  <a:srgbClr val="292934"/>
                </a:solidFill>
              </a:rPr>
              <a:t>What</a:t>
            </a:r>
          </a:p>
          <a:p>
            <a:pPr lvl="2"/>
            <a:r>
              <a:rPr lang="en-US" sz="2200" b="1" dirty="0" smtClean="0">
                <a:solidFill>
                  <a:srgbClr val="FF6600"/>
                </a:solidFill>
              </a:rPr>
              <a:t>Historical, circumstances and events that involve the people mentioned</a:t>
            </a:r>
          </a:p>
          <a:p>
            <a:pPr lvl="1"/>
            <a:r>
              <a:rPr lang="en-US" sz="2400" b="1" dirty="0" smtClean="0"/>
              <a:t>When</a:t>
            </a:r>
          </a:p>
          <a:p>
            <a:pPr lvl="2"/>
            <a:r>
              <a:rPr lang="en-US" sz="2200" b="1" dirty="0" smtClean="0">
                <a:solidFill>
                  <a:srgbClr val="FF6600"/>
                </a:solidFill>
              </a:rPr>
              <a:t>Chronology or links of time</a:t>
            </a:r>
          </a:p>
          <a:p>
            <a:pPr lvl="2"/>
            <a:r>
              <a:rPr lang="en-US" sz="2200" b="1" dirty="0" smtClean="0">
                <a:solidFill>
                  <a:srgbClr val="FF6600"/>
                </a:solidFill>
              </a:rPr>
              <a:t>Is there information that gives us an idea of when these things took place</a:t>
            </a:r>
          </a:p>
          <a:p>
            <a:pPr lvl="1"/>
            <a:r>
              <a:rPr lang="en-US" sz="2400" b="1" dirty="0" smtClean="0">
                <a:solidFill>
                  <a:srgbClr val="292934"/>
                </a:solidFill>
              </a:rPr>
              <a:t>Where</a:t>
            </a:r>
          </a:p>
          <a:p>
            <a:pPr lvl="2"/>
            <a:r>
              <a:rPr lang="en-US" sz="2200" b="1" dirty="0" smtClean="0">
                <a:solidFill>
                  <a:srgbClr val="FF6600"/>
                </a:solidFill>
              </a:rPr>
              <a:t>Geographical information</a:t>
            </a:r>
            <a:endParaRPr lang="en-US" sz="2200" b="1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105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292934"/>
                </a:solidFill>
              </a:rPr>
              <a:t>Observation – Luke 8:40-56</a:t>
            </a:r>
            <a:endParaRPr lang="en-US" b="1" dirty="0">
              <a:solidFill>
                <a:srgbClr val="29293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i="1" dirty="0" smtClean="0"/>
              <a:t>The “Who” -  Biographical information</a:t>
            </a:r>
          </a:p>
          <a:p>
            <a:pPr lvl="1"/>
            <a:r>
              <a:rPr lang="en-US" b="1" dirty="0" smtClean="0">
                <a:solidFill>
                  <a:srgbClr val="FF6600"/>
                </a:solidFill>
              </a:rPr>
              <a:t>v40 – Jesus; the multitude (all waiting for Jesus)</a:t>
            </a:r>
          </a:p>
          <a:p>
            <a:pPr lvl="1"/>
            <a:r>
              <a:rPr lang="en-US" b="1" dirty="0" smtClean="0">
                <a:solidFill>
                  <a:srgbClr val="FF6600"/>
                </a:solidFill>
              </a:rPr>
              <a:t>v41 – </a:t>
            </a:r>
            <a:r>
              <a:rPr lang="en-US" b="1" dirty="0" err="1" smtClean="0">
                <a:solidFill>
                  <a:srgbClr val="FF6600"/>
                </a:solidFill>
              </a:rPr>
              <a:t>Jairus</a:t>
            </a:r>
            <a:r>
              <a:rPr lang="en-US" b="1" dirty="0" smtClean="0">
                <a:solidFill>
                  <a:srgbClr val="FF6600"/>
                </a:solidFill>
              </a:rPr>
              <a:t> – ruler of the synagogue</a:t>
            </a:r>
          </a:p>
          <a:p>
            <a:pPr lvl="1"/>
            <a:r>
              <a:rPr lang="en-US" b="1" dirty="0" smtClean="0">
                <a:solidFill>
                  <a:srgbClr val="FF6600"/>
                </a:solidFill>
              </a:rPr>
              <a:t>v42 – a daughter (only daughter; 12 years old; very sick and dying)</a:t>
            </a:r>
          </a:p>
          <a:p>
            <a:pPr lvl="1"/>
            <a:r>
              <a:rPr lang="en-US" b="1" dirty="0" smtClean="0">
                <a:solidFill>
                  <a:srgbClr val="FF6600"/>
                </a:solidFill>
              </a:rPr>
              <a:t>v43 – a woman (issue of blood; spent all her money and could not be healed)</a:t>
            </a:r>
          </a:p>
          <a:p>
            <a:pPr lvl="1"/>
            <a:r>
              <a:rPr lang="en-US" b="1" dirty="0" smtClean="0">
                <a:solidFill>
                  <a:srgbClr val="FF6600"/>
                </a:solidFill>
              </a:rPr>
              <a:t>v43 – the physicians</a:t>
            </a:r>
          </a:p>
          <a:p>
            <a:pPr lvl="1"/>
            <a:r>
              <a:rPr lang="en-US" b="1" dirty="0" smtClean="0">
                <a:solidFill>
                  <a:srgbClr val="FF6600"/>
                </a:solidFill>
              </a:rPr>
              <a:t>v45 – Peter</a:t>
            </a:r>
          </a:p>
          <a:p>
            <a:pPr lvl="1"/>
            <a:r>
              <a:rPr lang="en-US" b="1" dirty="0" smtClean="0">
                <a:solidFill>
                  <a:srgbClr val="FF6600"/>
                </a:solidFill>
              </a:rPr>
              <a:t>v49 – a member of </a:t>
            </a:r>
            <a:r>
              <a:rPr lang="en-US" b="1" dirty="0" err="1" smtClean="0">
                <a:solidFill>
                  <a:srgbClr val="FF6600"/>
                </a:solidFill>
              </a:rPr>
              <a:t>Jairus</a:t>
            </a:r>
            <a:r>
              <a:rPr lang="en-US" b="1" dirty="0" smtClean="0">
                <a:solidFill>
                  <a:srgbClr val="FF6600"/>
                </a:solidFill>
              </a:rPr>
              <a:t>’ household</a:t>
            </a:r>
          </a:p>
          <a:p>
            <a:pPr lvl="1"/>
            <a:r>
              <a:rPr lang="en-US" b="1" dirty="0" smtClean="0">
                <a:solidFill>
                  <a:srgbClr val="FF6600"/>
                </a:solidFill>
              </a:rPr>
              <a:t>v51 – Peter, James and John, </a:t>
            </a:r>
            <a:r>
              <a:rPr lang="en-US" b="1" dirty="0" err="1" smtClean="0">
                <a:solidFill>
                  <a:srgbClr val="FF6600"/>
                </a:solidFill>
              </a:rPr>
              <a:t>Jairus</a:t>
            </a:r>
            <a:r>
              <a:rPr lang="en-US" b="1" dirty="0" smtClean="0">
                <a:solidFill>
                  <a:srgbClr val="FF6600"/>
                </a:solidFill>
              </a:rPr>
              <a:t> and the mother of the child</a:t>
            </a:r>
          </a:p>
          <a:p>
            <a:pPr lv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51609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577"/>
            <a:ext cx="8229600" cy="892377"/>
          </a:xfrm>
        </p:spPr>
        <p:txBody>
          <a:bodyPr/>
          <a:lstStyle/>
          <a:p>
            <a:r>
              <a:rPr lang="en-US" b="1" dirty="0" smtClean="0">
                <a:solidFill>
                  <a:srgbClr val="292934"/>
                </a:solidFill>
              </a:rPr>
              <a:t>Observation – Luke 8:40-56</a:t>
            </a:r>
            <a:endParaRPr lang="en-US" b="1" dirty="0">
              <a:solidFill>
                <a:srgbClr val="29293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955"/>
            <a:ext cx="8229600" cy="5691046"/>
          </a:xfrm>
        </p:spPr>
        <p:txBody>
          <a:bodyPr>
            <a:normAutofit fontScale="92500"/>
          </a:bodyPr>
          <a:lstStyle/>
          <a:p>
            <a:r>
              <a:rPr lang="en-US" sz="2800" b="1" i="1" dirty="0" smtClean="0"/>
              <a:t>The “What” – Historical or Events Revealed</a:t>
            </a:r>
          </a:p>
          <a:p>
            <a:pPr lvl="1"/>
            <a:r>
              <a:rPr lang="en-US" sz="2400" b="1" dirty="0" smtClean="0">
                <a:solidFill>
                  <a:srgbClr val="FF6600"/>
                </a:solidFill>
              </a:rPr>
              <a:t>A story involving two women; Luke records many events surrounding the work of Jesus involving women</a:t>
            </a:r>
          </a:p>
          <a:p>
            <a:pPr lvl="1"/>
            <a:r>
              <a:rPr lang="en-US" sz="2400" b="1" dirty="0" smtClean="0">
                <a:solidFill>
                  <a:srgbClr val="FF6600"/>
                </a:solidFill>
              </a:rPr>
              <a:t>Both women are sick and others are unable to heal</a:t>
            </a:r>
          </a:p>
          <a:p>
            <a:pPr lvl="1"/>
            <a:r>
              <a:rPr lang="en-US" sz="2400" b="1" dirty="0" smtClean="0">
                <a:solidFill>
                  <a:srgbClr val="FF6600"/>
                </a:solidFill>
              </a:rPr>
              <a:t>Jesus interaction with both women involve “touching”; woman touched Jesus and Jesus touched the young girl</a:t>
            </a:r>
          </a:p>
          <a:p>
            <a:pPr lvl="2"/>
            <a:r>
              <a:rPr lang="en-US" sz="2400" b="1" dirty="0" smtClean="0"/>
              <a:t>Both would be considered unclean</a:t>
            </a:r>
          </a:p>
          <a:p>
            <a:pPr lvl="2"/>
            <a:r>
              <a:rPr lang="en-US" sz="2400" b="1" dirty="0" smtClean="0"/>
              <a:t>Woman with blood (Lev. 15:25-27)</a:t>
            </a:r>
          </a:p>
          <a:p>
            <a:pPr lvl="2"/>
            <a:r>
              <a:rPr lang="en-US" sz="2400" b="1" dirty="0" smtClean="0"/>
              <a:t>Young girl, being dead, was unclean (Num. 19:11-14)</a:t>
            </a:r>
          </a:p>
          <a:p>
            <a:pPr lvl="1"/>
            <a:r>
              <a:rPr lang="en-US" sz="2400" b="1" dirty="0" smtClean="0">
                <a:solidFill>
                  <a:srgbClr val="FF6600"/>
                </a:solidFill>
              </a:rPr>
              <a:t>A ‘12’ year connection between these two people;  woman sick for 12 years, the young girl is 12 years old</a:t>
            </a:r>
          </a:p>
          <a:p>
            <a:pPr lvl="1"/>
            <a:r>
              <a:rPr lang="en-US" sz="2400" b="1" dirty="0" smtClean="0">
                <a:solidFill>
                  <a:srgbClr val="FF6600"/>
                </a:solidFill>
              </a:rPr>
              <a:t>Both healed immediately</a:t>
            </a:r>
            <a:endParaRPr lang="en-US" sz="2400" b="1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826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292934"/>
                </a:solidFill>
              </a:rPr>
              <a:t>Observation – Luke 8:40-56</a:t>
            </a:r>
            <a:endParaRPr lang="en-US" dirty="0">
              <a:solidFill>
                <a:srgbClr val="29293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z="2800" b="1" i="1" dirty="0" smtClean="0"/>
              <a:t>When – Chronological Setting</a:t>
            </a:r>
          </a:p>
          <a:p>
            <a:pPr lvl="1"/>
            <a:r>
              <a:rPr lang="en-US" sz="2400" b="1" dirty="0" smtClean="0">
                <a:solidFill>
                  <a:srgbClr val="FF6600"/>
                </a:solidFill>
              </a:rPr>
              <a:t>Not given a specific time of these events</a:t>
            </a:r>
          </a:p>
          <a:p>
            <a:pPr lvl="1"/>
            <a:r>
              <a:rPr lang="en-US" sz="2400" b="1" dirty="0" smtClean="0">
                <a:solidFill>
                  <a:srgbClr val="FF6600"/>
                </a:solidFill>
              </a:rPr>
              <a:t>Historical context is the first century</a:t>
            </a:r>
          </a:p>
          <a:p>
            <a:pPr lvl="1"/>
            <a:r>
              <a:rPr lang="en-US" sz="2400" b="1" dirty="0" smtClean="0">
                <a:solidFill>
                  <a:srgbClr val="FF6600"/>
                </a:solidFill>
              </a:rPr>
              <a:t>It was after Jesus healed the demonic man of the </a:t>
            </a:r>
            <a:r>
              <a:rPr lang="en-US" sz="2400" b="1" dirty="0" err="1" smtClean="0">
                <a:solidFill>
                  <a:srgbClr val="FF6600"/>
                </a:solidFill>
              </a:rPr>
              <a:t>Gadarenes</a:t>
            </a:r>
            <a:r>
              <a:rPr lang="en-US" sz="2400" b="1" dirty="0" smtClean="0">
                <a:solidFill>
                  <a:srgbClr val="FF6600"/>
                </a:solidFill>
              </a:rPr>
              <a:t> but before the death of John the </a:t>
            </a:r>
            <a:r>
              <a:rPr lang="en-US" sz="2400" b="1" dirty="0" err="1" smtClean="0">
                <a:solidFill>
                  <a:srgbClr val="FF6600"/>
                </a:solidFill>
              </a:rPr>
              <a:t>baptist</a:t>
            </a:r>
            <a:r>
              <a:rPr lang="en-US" sz="2400" b="1" dirty="0" smtClean="0">
                <a:solidFill>
                  <a:srgbClr val="FF6600"/>
                </a:solidFill>
              </a:rPr>
              <a:t>. (Luke 8; Luke 9:9)</a:t>
            </a:r>
          </a:p>
          <a:p>
            <a:pPr lvl="1"/>
            <a:r>
              <a:rPr lang="en-US" sz="2400" b="1" dirty="0" smtClean="0">
                <a:solidFill>
                  <a:srgbClr val="FF6600"/>
                </a:solidFill>
              </a:rPr>
              <a:t>After Jesus calmed the storm (Luke 8) but before the feeding of the 5,000 (Luke 9)</a:t>
            </a:r>
          </a:p>
          <a:p>
            <a:pPr lvl="1"/>
            <a:endParaRPr lang="en-US" sz="2800" b="1" dirty="0" smtClean="0"/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1714607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59</TotalTime>
  <Words>353</Words>
  <Application>Microsoft Macintosh PowerPoint</Application>
  <PresentationFormat>On-screen Show (4:3)</PresentationFormat>
  <Paragraphs>42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Clarity</vt:lpstr>
      <vt:lpstr>tHREE PRINCIPLES OF STUDY</vt:lpstr>
      <vt:lpstr>Observation</vt:lpstr>
      <vt:lpstr>Observation – Luke 8:40-56</vt:lpstr>
      <vt:lpstr>Observation – Luke 8:40-56</vt:lpstr>
      <vt:lpstr>Observation – Luke 8:40-56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tHREE PRINCIPLES OF STUDY</dc:title>
  <dc:creator>Kimberly Harbin</dc:creator>
  <cp:lastModifiedBy>Kimberly Harbin</cp:lastModifiedBy>
  <cp:revision>6</cp:revision>
  <dcterms:created xsi:type="dcterms:W3CDTF">2022-02-23T23:35:28Z</dcterms:created>
  <dcterms:modified xsi:type="dcterms:W3CDTF">2022-02-24T00:35:18Z</dcterms:modified>
</cp:coreProperties>
</file>