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7" r:id="rId17"/>
    <p:sldId id="271" r:id="rId18"/>
    <p:sldId id="272" r:id="rId19"/>
    <p:sldId id="273" r:id="rId20"/>
    <p:sldId id="274"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16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D8F544-FF9A-48F0-AF3F-9A485CA8BE69}"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197538782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8F544-FF9A-48F0-AF3F-9A485CA8BE69}"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397818370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8F544-FF9A-48F0-AF3F-9A485CA8BE69}"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52874073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8F544-FF9A-48F0-AF3F-9A485CA8BE69}"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389644613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D8F544-FF9A-48F0-AF3F-9A485CA8BE69}"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39726236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D8F544-FF9A-48F0-AF3F-9A485CA8BE69}"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69723970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D8F544-FF9A-48F0-AF3F-9A485CA8BE69}" type="datetimeFigureOut">
              <a:rPr lang="en-US" smtClean="0"/>
              <a:t>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169442841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D8F544-FF9A-48F0-AF3F-9A485CA8BE69}" type="datetimeFigureOut">
              <a:rPr lang="en-US" smtClean="0"/>
              <a:t>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21340875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8F544-FF9A-48F0-AF3F-9A485CA8BE69}" type="datetimeFigureOut">
              <a:rPr lang="en-US" smtClean="0"/>
              <a:t>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234423041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8F544-FF9A-48F0-AF3F-9A485CA8BE69}"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391327815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8F544-FF9A-48F0-AF3F-9A485CA8BE69}"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877EC-4CE4-4D7C-B668-49CC53AA8FE6}" type="slidenum">
              <a:rPr lang="en-US" smtClean="0"/>
              <a:t>‹#›</a:t>
            </a:fld>
            <a:endParaRPr lang="en-US"/>
          </a:p>
        </p:txBody>
      </p:sp>
    </p:spTree>
    <p:extLst>
      <p:ext uri="{BB962C8B-B14F-4D97-AF65-F5344CB8AC3E}">
        <p14:creationId xmlns:p14="http://schemas.microsoft.com/office/powerpoint/2010/main" val="96353898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8F544-FF9A-48F0-AF3F-9A485CA8BE69}" type="datetimeFigureOut">
              <a:rPr lang="en-US" smtClean="0"/>
              <a:t>2/5/2022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877EC-4CE4-4D7C-B668-49CC53AA8FE6}" type="slidenum">
              <a:rPr lang="en-US" smtClean="0"/>
              <a:t>‹#›</a:t>
            </a:fld>
            <a:endParaRPr lang="en-US"/>
          </a:p>
        </p:txBody>
      </p:sp>
    </p:spTree>
    <p:extLst>
      <p:ext uri="{BB962C8B-B14F-4D97-AF65-F5344CB8AC3E}">
        <p14:creationId xmlns:p14="http://schemas.microsoft.com/office/powerpoint/2010/main" val="3471502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1843-8A0E-426C-9B26-16A20FEBD63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51D4FF2-479C-45A0-B8BE-8A258DA970F1}"/>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59A502F3-5889-48B7-AF79-D59B1E0D2C19}"/>
              </a:ext>
            </a:extLst>
          </p:cNvPr>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02F2258-F40E-4323-B36D-1272FBE2EA96}"/>
              </a:ext>
            </a:extLst>
          </p:cNvPr>
          <p:cNvSpPr/>
          <p:nvPr/>
        </p:nvSpPr>
        <p:spPr>
          <a:xfrm>
            <a:off x="8001000" y="6003985"/>
            <a:ext cx="599536" cy="543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079556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old Coin Animation Golden - Coin Animation Png, Transparent Png - kindpng">
            <a:extLst>
              <a:ext uri="{FF2B5EF4-FFF2-40B4-BE49-F238E27FC236}">
                <a16:creationId xmlns:a16="http://schemas.microsoft.com/office/drawing/2014/main" id="{75C09395-A73E-4FA8-AD81-FBFD5024F8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8566" y="555158"/>
            <a:ext cx="5492231" cy="57476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32840F5-DFAF-47ED-837C-48711BDD80D2}"/>
              </a:ext>
            </a:extLst>
          </p:cNvPr>
          <p:cNvSpPr>
            <a:spLocks noGrp="1"/>
          </p:cNvSpPr>
          <p:nvPr>
            <p:ph type="title"/>
          </p:nvPr>
        </p:nvSpPr>
        <p:spPr>
          <a:xfrm>
            <a:off x="3181154" y="2855128"/>
            <a:ext cx="3247053" cy="994172"/>
          </a:xfrm>
        </p:spPr>
        <p:txBody>
          <a:bodyPr>
            <a:normAutofit fontScale="90000"/>
          </a:bodyPr>
          <a:lstStyle/>
          <a:p>
            <a:pPr algn="ctr"/>
            <a:r>
              <a:rPr lang="en-US" b="1" dirty="0"/>
              <a:t>Mercy: </a:t>
            </a:r>
            <a:br>
              <a:rPr lang="en-US" dirty="0"/>
            </a:br>
            <a:r>
              <a:rPr lang="en-US" dirty="0"/>
              <a:t>Not Receiving a </a:t>
            </a:r>
            <a:r>
              <a:rPr lang="en-US" b="1" dirty="0"/>
              <a:t>Deserved</a:t>
            </a:r>
            <a:r>
              <a:rPr lang="en-US" dirty="0"/>
              <a:t> Punishment</a:t>
            </a:r>
          </a:p>
        </p:txBody>
      </p:sp>
    </p:spTree>
    <p:extLst>
      <p:ext uri="{BB962C8B-B14F-4D97-AF65-F5344CB8AC3E}">
        <p14:creationId xmlns:p14="http://schemas.microsoft.com/office/powerpoint/2010/main" val="9665798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anim calcmode="lin" valueType="num">
                                      <p:cBhvr>
                                        <p:cTn id="8" dur="2000" fill="hold"/>
                                        <p:tgtEl>
                                          <p:spTgt spid="8194"/>
                                        </p:tgtEl>
                                        <p:attrNameLst>
                                          <p:attrName>ppt_w</p:attrName>
                                        </p:attrNameLst>
                                      </p:cBhvr>
                                      <p:tavLst>
                                        <p:tav tm="0" fmla="#ppt_w*sin(2.5*pi*$)">
                                          <p:val>
                                            <p:fltVal val="0"/>
                                          </p:val>
                                        </p:tav>
                                        <p:tav tm="100000">
                                          <p:val>
                                            <p:fltVal val="1"/>
                                          </p:val>
                                        </p:tav>
                                      </p:tavLst>
                                    </p:anim>
                                    <p:anim calcmode="lin" valueType="num">
                                      <p:cBhvr>
                                        <p:cTn id="9" dur="2000" fill="hold"/>
                                        <p:tgtEl>
                                          <p:spTgt spid="8194"/>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305216-8355-4468-B3E3-D6A5E9C45A3E}"/>
              </a:ext>
            </a:extLst>
          </p:cNvPr>
          <p:cNvSpPr/>
          <p:nvPr/>
        </p:nvSpPr>
        <p:spPr>
          <a:xfrm>
            <a:off x="0" y="-1"/>
            <a:ext cx="9144000"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a:extLst>
              <a:ext uri="{FF2B5EF4-FFF2-40B4-BE49-F238E27FC236}">
                <a16:creationId xmlns:a16="http://schemas.microsoft.com/office/drawing/2014/main" id="{42B71926-7F92-4A53-AF6D-E5762163AD9C}"/>
              </a:ext>
            </a:extLst>
          </p:cNvPr>
          <p:cNvSpPr>
            <a:spLocks noGrp="1"/>
          </p:cNvSpPr>
          <p:nvPr>
            <p:ph idx="1"/>
          </p:nvPr>
        </p:nvSpPr>
        <p:spPr>
          <a:xfrm>
            <a:off x="0" y="1364794"/>
            <a:ext cx="7886700" cy="3263504"/>
          </a:xfrm>
        </p:spPr>
        <p:txBody>
          <a:bodyPr>
            <a:normAutofit/>
          </a:bodyPr>
          <a:lstStyle/>
          <a:p>
            <a:r>
              <a:rPr lang="en-US" sz="3200" dirty="0">
                <a:solidFill>
                  <a:schemeClr val="bg1"/>
                </a:solidFill>
              </a:rPr>
              <a:t>God Provides the Word</a:t>
            </a:r>
          </a:p>
          <a:p>
            <a:pPr lvl="1"/>
            <a:r>
              <a:rPr lang="en-US" sz="2800" dirty="0">
                <a:solidFill>
                  <a:schemeClr val="bg1"/>
                </a:solidFill>
              </a:rPr>
              <a:t>“Word” is important concept                                        throughout the Bible</a:t>
            </a:r>
          </a:p>
          <a:p>
            <a:pPr lvl="1"/>
            <a:r>
              <a:rPr lang="en-US" sz="2800" dirty="0">
                <a:solidFill>
                  <a:schemeClr val="bg1"/>
                </a:solidFill>
              </a:rPr>
              <a:t>The Word explains plan of salvation</a:t>
            </a:r>
            <a:endParaRPr lang="en-US" sz="3600" dirty="0">
              <a:solidFill>
                <a:schemeClr val="bg1"/>
              </a:solidFill>
            </a:endParaRPr>
          </a:p>
        </p:txBody>
      </p:sp>
      <p:pic>
        <p:nvPicPr>
          <p:cNvPr id="7172" name="Picture 4" descr="See the source image">
            <a:extLst>
              <a:ext uri="{FF2B5EF4-FFF2-40B4-BE49-F238E27FC236}">
                <a16:creationId xmlns:a16="http://schemas.microsoft.com/office/drawing/2014/main" id="{8C47C042-2A18-4825-AA05-71F87AF3B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12422" y="615221"/>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855A8E-8617-4AC7-AE55-F784F7F90903}"/>
              </a:ext>
            </a:extLst>
          </p:cNvPr>
          <p:cNvSpPr txBox="1"/>
          <p:nvPr/>
        </p:nvSpPr>
        <p:spPr>
          <a:xfrm>
            <a:off x="6587413" y="1711002"/>
            <a:ext cx="1624934" cy="715581"/>
          </a:xfrm>
          <a:prstGeom prst="rect">
            <a:avLst/>
          </a:prstGeom>
          <a:noFill/>
        </p:spPr>
        <p:txBody>
          <a:bodyPr wrap="square" rtlCol="0">
            <a:spAutoFit/>
          </a:bodyPr>
          <a:lstStyle/>
          <a:p>
            <a:r>
              <a:rPr lang="en-US" sz="4050" dirty="0">
                <a:solidFill>
                  <a:schemeClr val="bg1"/>
                </a:solidFill>
              </a:rPr>
              <a:t>Word</a:t>
            </a:r>
          </a:p>
        </p:txBody>
      </p:sp>
      <p:sp>
        <p:nvSpPr>
          <p:cNvPr id="8" name="TextBox 7">
            <a:extLst>
              <a:ext uri="{FF2B5EF4-FFF2-40B4-BE49-F238E27FC236}">
                <a16:creationId xmlns:a16="http://schemas.microsoft.com/office/drawing/2014/main" id="{C070CD66-6A6F-4160-8676-47366A8C7242}"/>
              </a:ext>
            </a:extLst>
          </p:cNvPr>
          <p:cNvSpPr txBox="1"/>
          <p:nvPr/>
        </p:nvSpPr>
        <p:spPr>
          <a:xfrm>
            <a:off x="141913" y="5613881"/>
            <a:ext cx="9027254" cy="830997"/>
          </a:xfrm>
          <a:prstGeom prst="rect">
            <a:avLst/>
          </a:prstGeom>
          <a:noFill/>
        </p:spPr>
        <p:txBody>
          <a:bodyPr wrap="square" rtlCol="0">
            <a:spAutoFit/>
          </a:bodyPr>
          <a:lstStyle/>
          <a:p>
            <a:r>
              <a:rPr lang="en-US" sz="2400" b="0" i="0" dirty="0">
                <a:solidFill>
                  <a:srgbClr val="FFFF00"/>
                </a:solidFill>
                <a:effectLst/>
                <a:latin typeface="system-ui"/>
              </a:rPr>
              <a:t>For the word of the cross </a:t>
            </a:r>
            <a:r>
              <a:rPr lang="en-US" sz="2400" b="0" i="0" dirty="0">
                <a:solidFill>
                  <a:schemeClr val="bg1"/>
                </a:solidFill>
                <a:effectLst/>
                <a:latin typeface="system-ui"/>
              </a:rPr>
              <a:t>is folly to those who are perishing, but to us who are being saved it</a:t>
            </a:r>
            <a:r>
              <a:rPr lang="en-US" sz="2400" b="0" i="0" dirty="0">
                <a:solidFill>
                  <a:srgbClr val="FFFF00"/>
                </a:solidFill>
                <a:effectLst/>
                <a:latin typeface="system-ui"/>
              </a:rPr>
              <a:t> is the power of God </a:t>
            </a:r>
            <a:r>
              <a:rPr lang="en-US" sz="2400" b="0" i="0" dirty="0">
                <a:solidFill>
                  <a:schemeClr val="bg1"/>
                </a:solidFill>
                <a:effectLst/>
                <a:latin typeface="system-ui"/>
              </a:rPr>
              <a:t>– I Corinthians 1:18</a:t>
            </a:r>
            <a:endParaRPr lang="en-US" sz="3200" dirty="0">
              <a:solidFill>
                <a:schemeClr val="bg1"/>
              </a:solidFill>
            </a:endParaRPr>
          </a:p>
        </p:txBody>
      </p:sp>
    </p:spTree>
    <p:extLst>
      <p:ext uri="{BB962C8B-B14F-4D97-AF65-F5344CB8AC3E}">
        <p14:creationId xmlns:p14="http://schemas.microsoft.com/office/powerpoint/2010/main" val="8450173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305216-8355-4468-B3E3-D6A5E9C45A3E}"/>
              </a:ext>
            </a:extLst>
          </p:cNvPr>
          <p:cNvSpPr/>
          <p:nvPr/>
        </p:nvSpPr>
        <p:spPr>
          <a:xfrm>
            <a:off x="0" y="-1"/>
            <a:ext cx="9144000"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a:extLst>
              <a:ext uri="{FF2B5EF4-FFF2-40B4-BE49-F238E27FC236}">
                <a16:creationId xmlns:a16="http://schemas.microsoft.com/office/drawing/2014/main" id="{42B71926-7F92-4A53-AF6D-E5762163AD9C}"/>
              </a:ext>
            </a:extLst>
          </p:cNvPr>
          <p:cNvSpPr>
            <a:spLocks noGrp="1"/>
          </p:cNvSpPr>
          <p:nvPr>
            <p:ph idx="1"/>
          </p:nvPr>
        </p:nvSpPr>
        <p:spPr>
          <a:xfrm>
            <a:off x="0" y="1364794"/>
            <a:ext cx="7886700" cy="3263504"/>
          </a:xfrm>
        </p:spPr>
        <p:txBody>
          <a:bodyPr>
            <a:normAutofit/>
          </a:bodyPr>
          <a:lstStyle/>
          <a:p>
            <a:r>
              <a:rPr lang="en-US" sz="3200" dirty="0">
                <a:solidFill>
                  <a:schemeClr val="bg1"/>
                </a:solidFill>
              </a:rPr>
              <a:t>Saved by Receiving the Word</a:t>
            </a:r>
          </a:p>
          <a:p>
            <a:pPr lvl="1"/>
            <a:r>
              <a:rPr lang="en-US" sz="2800" dirty="0">
                <a:solidFill>
                  <a:schemeClr val="bg1"/>
                </a:solidFill>
              </a:rPr>
              <a:t>Word is given opportunity to impact</a:t>
            </a:r>
          </a:p>
          <a:p>
            <a:pPr lvl="1"/>
            <a:r>
              <a:rPr lang="en-US" sz="2800" dirty="0">
                <a:solidFill>
                  <a:schemeClr val="bg1"/>
                </a:solidFill>
              </a:rPr>
              <a:t>More than reading, it is accepting                                         the message</a:t>
            </a:r>
            <a:endParaRPr lang="en-US" sz="3600" dirty="0">
              <a:solidFill>
                <a:schemeClr val="bg1"/>
              </a:solidFill>
            </a:endParaRPr>
          </a:p>
        </p:txBody>
      </p:sp>
      <p:pic>
        <p:nvPicPr>
          <p:cNvPr id="7172" name="Picture 4" descr="See the source image">
            <a:extLst>
              <a:ext uri="{FF2B5EF4-FFF2-40B4-BE49-F238E27FC236}">
                <a16:creationId xmlns:a16="http://schemas.microsoft.com/office/drawing/2014/main" id="{8C47C042-2A18-4825-AA05-71F87AF3B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12422" y="615221"/>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855A8E-8617-4AC7-AE55-F784F7F90903}"/>
              </a:ext>
            </a:extLst>
          </p:cNvPr>
          <p:cNvSpPr txBox="1"/>
          <p:nvPr/>
        </p:nvSpPr>
        <p:spPr>
          <a:xfrm>
            <a:off x="6587412" y="1711002"/>
            <a:ext cx="2142519" cy="715581"/>
          </a:xfrm>
          <a:prstGeom prst="rect">
            <a:avLst/>
          </a:prstGeom>
          <a:noFill/>
        </p:spPr>
        <p:txBody>
          <a:bodyPr wrap="square" rtlCol="0">
            <a:spAutoFit/>
          </a:bodyPr>
          <a:lstStyle/>
          <a:p>
            <a:r>
              <a:rPr lang="en-US" sz="4050" dirty="0">
                <a:solidFill>
                  <a:schemeClr val="bg1"/>
                </a:solidFill>
              </a:rPr>
              <a:t>Receive</a:t>
            </a:r>
          </a:p>
        </p:txBody>
      </p:sp>
      <p:sp>
        <p:nvSpPr>
          <p:cNvPr id="7" name="TextBox 6">
            <a:extLst>
              <a:ext uri="{FF2B5EF4-FFF2-40B4-BE49-F238E27FC236}">
                <a16:creationId xmlns:a16="http://schemas.microsoft.com/office/drawing/2014/main" id="{24EC9FBC-4461-4636-9BFA-4389DD7C38D3}"/>
              </a:ext>
            </a:extLst>
          </p:cNvPr>
          <p:cNvSpPr txBox="1"/>
          <p:nvPr/>
        </p:nvSpPr>
        <p:spPr>
          <a:xfrm>
            <a:off x="158929" y="5227959"/>
            <a:ext cx="8303586" cy="1200329"/>
          </a:xfrm>
          <a:prstGeom prst="rect">
            <a:avLst/>
          </a:prstGeom>
          <a:noFill/>
        </p:spPr>
        <p:txBody>
          <a:bodyPr wrap="square" rtlCol="0">
            <a:spAutoFit/>
          </a:bodyPr>
          <a:lstStyle/>
          <a:p>
            <a:r>
              <a:rPr lang="en-US" sz="2400" dirty="0">
                <a:solidFill>
                  <a:schemeClr val="bg1"/>
                </a:solidFill>
              </a:rPr>
              <a:t>Therefore put away all filthiness and rampant wickedness and                                           </a:t>
            </a:r>
            <a:r>
              <a:rPr lang="en-US" sz="2400" dirty="0">
                <a:solidFill>
                  <a:srgbClr val="FFFF00"/>
                </a:solidFill>
              </a:rPr>
              <a:t>receive with meekness the implanted word</a:t>
            </a:r>
            <a:r>
              <a:rPr lang="en-US" sz="2400" dirty="0">
                <a:solidFill>
                  <a:schemeClr val="bg1"/>
                </a:solidFill>
              </a:rPr>
              <a:t>, which is able to                                                                 </a:t>
            </a:r>
            <a:r>
              <a:rPr lang="en-US" sz="2400" dirty="0">
                <a:solidFill>
                  <a:srgbClr val="FFFF00"/>
                </a:solidFill>
              </a:rPr>
              <a:t>save your souls </a:t>
            </a:r>
            <a:r>
              <a:rPr lang="en-US" sz="2400" dirty="0">
                <a:solidFill>
                  <a:schemeClr val="bg1"/>
                </a:solidFill>
              </a:rPr>
              <a:t>– James 1:21</a:t>
            </a:r>
            <a:endParaRPr lang="en-US" sz="4000" dirty="0">
              <a:solidFill>
                <a:schemeClr val="bg1"/>
              </a:solidFill>
            </a:endParaRPr>
          </a:p>
        </p:txBody>
      </p:sp>
    </p:spTree>
    <p:extLst>
      <p:ext uri="{BB962C8B-B14F-4D97-AF65-F5344CB8AC3E}">
        <p14:creationId xmlns:p14="http://schemas.microsoft.com/office/powerpoint/2010/main" val="7505621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305216-8355-4468-B3E3-D6A5E9C45A3E}"/>
              </a:ext>
            </a:extLst>
          </p:cNvPr>
          <p:cNvSpPr/>
          <p:nvPr/>
        </p:nvSpPr>
        <p:spPr>
          <a:xfrm>
            <a:off x="0" y="-1"/>
            <a:ext cx="9144000"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a:extLst>
              <a:ext uri="{FF2B5EF4-FFF2-40B4-BE49-F238E27FC236}">
                <a16:creationId xmlns:a16="http://schemas.microsoft.com/office/drawing/2014/main" id="{42B71926-7F92-4A53-AF6D-E5762163AD9C}"/>
              </a:ext>
            </a:extLst>
          </p:cNvPr>
          <p:cNvSpPr>
            <a:spLocks noGrp="1"/>
          </p:cNvSpPr>
          <p:nvPr>
            <p:ph idx="1"/>
          </p:nvPr>
        </p:nvSpPr>
        <p:spPr>
          <a:xfrm>
            <a:off x="0" y="1364794"/>
            <a:ext cx="7886700" cy="3263504"/>
          </a:xfrm>
        </p:spPr>
        <p:txBody>
          <a:bodyPr>
            <a:normAutofit/>
          </a:bodyPr>
          <a:lstStyle/>
          <a:p>
            <a:r>
              <a:rPr lang="en-US" sz="3200" dirty="0">
                <a:solidFill>
                  <a:schemeClr val="bg1"/>
                </a:solidFill>
              </a:rPr>
              <a:t>Saved by Faith</a:t>
            </a:r>
          </a:p>
          <a:p>
            <a:pPr lvl="1"/>
            <a:r>
              <a:rPr lang="en-US" sz="2800" dirty="0">
                <a:solidFill>
                  <a:schemeClr val="bg1"/>
                </a:solidFill>
              </a:rPr>
              <a:t>Faith is belief in action</a:t>
            </a:r>
            <a:endParaRPr lang="en-US" sz="3600" dirty="0">
              <a:solidFill>
                <a:schemeClr val="bg1"/>
              </a:solidFill>
            </a:endParaRPr>
          </a:p>
        </p:txBody>
      </p:sp>
      <p:pic>
        <p:nvPicPr>
          <p:cNvPr id="7172" name="Picture 4" descr="See the source image">
            <a:extLst>
              <a:ext uri="{FF2B5EF4-FFF2-40B4-BE49-F238E27FC236}">
                <a16:creationId xmlns:a16="http://schemas.microsoft.com/office/drawing/2014/main" id="{8C47C042-2A18-4825-AA05-71F87AF3B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12422" y="615221"/>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855A8E-8617-4AC7-AE55-F784F7F90903}"/>
              </a:ext>
            </a:extLst>
          </p:cNvPr>
          <p:cNvSpPr txBox="1"/>
          <p:nvPr/>
        </p:nvSpPr>
        <p:spPr>
          <a:xfrm>
            <a:off x="6587412" y="1711002"/>
            <a:ext cx="2142519" cy="715581"/>
          </a:xfrm>
          <a:prstGeom prst="rect">
            <a:avLst/>
          </a:prstGeom>
          <a:noFill/>
        </p:spPr>
        <p:txBody>
          <a:bodyPr wrap="square" rtlCol="0">
            <a:spAutoFit/>
          </a:bodyPr>
          <a:lstStyle/>
          <a:p>
            <a:r>
              <a:rPr lang="en-US" sz="4050" dirty="0">
                <a:solidFill>
                  <a:schemeClr val="bg1"/>
                </a:solidFill>
              </a:rPr>
              <a:t>Faith</a:t>
            </a:r>
          </a:p>
        </p:txBody>
      </p:sp>
      <p:sp>
        <p:nvSpPr>
          <p:cNvPr id="8" name="TextBox 7">
            <a:extLst>
              <a:ext uri="{FF2B5EF4-FFF2-40B4-BE49-F238E27FC236}">
                <a16:creationId xmlns:a16="http://schemas.microsoft.com/office/drawing/2014/main" id="{B424D10F-CB68-4AB1-B8D1-0A9263BB4AA5}"/>
              </a:ext>
            </a:extLst>
          </p:cNvPr>
          <p:cNvSpPr txBox="1"/>
          <p:nvPr/>
        </p:nvSpPr>
        <p:spPr>
          <a:xfrm>
            <a:off x="267340" y="3419651"/>
            <a:ext cx="6761527" cy="1938992"/>
          </a:xfrm>
          <a:prstGeom prst="rect">
            <a:avLst/>
          </a:prstGeom>
          <a:solidFill>
            <a:schemeClr val="bg1">
              <a:lumMod val="95000"/>
            </a:schemeClr>
          </a:solidFill>
        </p:spPr>
        <p:txBody>
          <a:bodyPr wrap="square" rtlCol="0">
            <a:spAutoFit/>
          </a:bodyPr>
          <a:lstStyle/>
          <a:p>
            <a:r>
              <a:rPr lang="en-US" sz="2400" dirty="0">
                <a:latin typeface="system-ui"/>
              </a:rPr>
              <a:t>B</a:t>
            </a:r>
            <a:r>
              <a:rPr lang="en-US" sz="2400" b="0" i="0" dirty="0">
                <a:effectLst/>
                <a:latin typeface="system-ui"/>
              </a:rPr>
              <a:t>ecause, if you </a:t>
            </a:r>
            <a:r>
              <a:rPr lang="en-US" sz="2400" b="0" i="0" dirty="0">
                <a:solidFill>
                  <a:srgbClr val="C00000"/>
                </a:solidFill>
                <a:effectLst/>
                <a:latin typeface="system-ui"/>
              </a:rPr>
              <a:t>confess with your mouth </a:t>
            </a:r>
            <a:r>
              <a:rPr lang="en-US" sz="2400" b="0" i="0" dirty="0">
                <a:effectLst/>
                <a:latin typeface="system-ui"/>
              </a:rPr>
              <a:t>that Jesus is Lord and </a:t>
            </a:r>
            <a:r>
              <a:rPr lang="en-US" sz="2400" b="0" i="0" dirty="0">
                <a:solidFill>
                  <a:srgbClr val="C00000"/>
                </a:solidFill>
                <a:effectLst/>
                <a:latin typeface="system-ui"/>
              </a:rPr>
              <a:t>believe in your heart </a:t>
            </a:r>
            <a:r>
              <a:rPr lang="en-US" sz="2400" b="0" i="0" dirty="0">
                <a:effectLst/>
                <a:latin typeface="system-ui"/>
              </a:rPr>
              <a:t>that God raised him from the dead, you will be saved. </a:t>
            </a:r>
            <a:r>
              <a:rPr lang="en-US" sz="2400" b="1" i="0" baseline="30000" dirty="0">
                <a:effectLst/>
                <a:latin typeface="system-ui"/>
              </a:rPr>
              <a:t> </a:t>
            </a:r>
            <a:r>
              <a:rPr lang="en-US" sz="2400" b="0" i="0" dirty="0">
                <a:effectLst/>
                <a:latin typeface="system-ui"/>
              </a:rPr>
              <a:t>For </a:t>
            </a:r>
            <a:r>
              <a:rPr lang="en-US" sz="2400" b="0" i="0" dirty="0">
                <a:solidFill>
                  <a:srgbClr val="C00000"/>
                </a:solidFill>
                <a:effectLst/>
                <a:latin typeface="system-ui"/>
              </a:rPr>
              <a:t>with the heart one believes</a:t>
            </a:r>
            <a:r>
              <a:rPr lang="en-US" sz="2400" b="0" i="0" dirty="0">
                <a:effectLst/>
                <a:latin typeface="system-ui"/>
              </a:rPr>
              <a:t> and is justified, and with the </a:t>
            </a:r>
            <a:r>
              <a:rPr lang="en-US" sz="2400" b="0" i="0" dirty="0">
                <a:solidFill>
                  <a:srgbClr val="C00000"/>
                </a:solidFill>
                <a:effectLst/>
                <a:latin typeface="system-ui"/>
              </a:rPr>
              <a:t>mouth one confesses</a:t>
            </a:r>
            <a:r>
              <a:rPr lang="en-US" sz="2400" b="0" i="0" dirty="0">
                <a:effectLst/>
                <a:latin typeface="system-ui"/>
              </a:rPr>
              <a:t> </a:t>
            </a:r>
            <a:r>
              <a:rPr lang="en-US" sz="2400" b="1" i="0" dirty="0">
                <a:effectLst/>
                <a:latin typeface="system-ui"/>
              </a:rPr>
              <a:t>and is saved </a:t>
            </a:r>
            <a:r>
              <a:rPr lang="en-US" sz="2400" b="0" i="0" dirty="0">
                <a:effectLst/>
                <a:latin typeface="system-ui"/>
              </a:rPr>
              <a:t>– Romans 10:9-10</a:t>
            </a:r>
            <a:endParaRPr lang="en-US" sz="2400" dirty="0"/>
          </a:p>
        </p:txBody>
      </p:sp>
      <p:sp>
        <p:nvSpPr>
          <p:cNvPr id="9" name="TextBox 8">
            <a:extLst>
              <a:ext uri="{FF2B5EF4-FFF2-40B4-BE49-F238E27FC236}">
                <a16:creationId xmlns:a16="http://schemas.microsoft.com/office/drawing/2014/main" id="{1787A4B8-486F-4558-9A43-EDB420F3C879}"/>
              </a:ext>
            </a:extLst>
          </p:cNvPr>
          <p:cNvSpPr txBox="1"/>
          <p:nvPr/>
        </p:nvSpPr>
        <p:spPr>
          <a:xfrm>
            <a:off x="150302" y="5719665"/>
            <a:ext cx="8985310" cy="830997"/>
          </a:xfrm>
          <a:prstGeom prst="rect">
            <a:avLst/>
          </a:prstGeom>
          <a:noFill/>
        </p:spPr>
        <p:txBody>
          <a:bodyPr wrap="square" rtlCol="0">
            <a:spAutoFit/>
          </a:bodyPr>
          <a:lstStyle/>
          <a:p>
            <a:r>
              <a:rPr lang="en-US" sz="2400" b="0" i="0" u="sng" dirty="0">
                <a:solidFill>
                  <a:schemeClr val="bg1">
                    <a:lumMod val="95000"/>
                  </a:schemeClr>
                </a:solidFill>
                <a:effectLst/>
                <a:latin typeface="system-ui"/>
              </a:rPr>
              <a:t>For by grace </a:t>
            </a:r>
            <a:r>
              <a:rPr lang="en-US" sz="2400" b="0" i="0" dirty="0">
                <a:solidFill>
                  <a:schemeClr val="bg1">
                    <a:lumMod val="95000"/>
                  </a:schemeClr>
                </a:solidFill>
                <a:effectLst/>
                <a:latin typeface="system-ui"/>
              </a:rPr>
              <a:t>you have been </a:t>
            </a:r>
            <a:r>
              <a:rPr lang="en-US" sz="2400" b="0" i="0" dirty="0">
                <a:solidFill>
                  <a:srgbClr val="FFFF00"/>
                </a:solidFill>
                <a:effectLst/>
                <a:latin typeface="system-ui"/>
              </a:rPr>
              <a:t>saved through faith</a:t>
            </a:r>
            <a:r>
              <a:rPr lang="en-US" sz="2400" b="0" i="0" dirty="0">
                <a:solidFill>
                  <a:schemeClr val="bg1">
                    <a:lumMod val="95000"/>
                  </a:schemeClr>
                </a:solidFill>
                <a:effectLst/>
                <a:latin typeface="system-ui"/>
              </a:rPr>
              <a:t>. And this is not your own doing;</a:t>
            </a:r>
            <a:r>
              <a:rPr lang="en-US" sz="2400" b="0" i="0" u="sng" dirty="0">
                <a:solidFill>
                  <a:schemeClr val="bg1">
                    <a:lumMod val="95000"/>
                  </a:schemeClr>
                </a:solidFill>
                <a:effectLst/>
                <a:latin typeface="system-ui"/>
              </a:rPr>
              <a:t> it is the gift of God </a:t>
            </a:r>
            <a:r>
              <a:rPr lang="en-US" sz="2400" b="0" i="0" dirty="0">
                <a:solidFill>
                  <a:schemeClr val="bg1">
                    <a:lumMod val="95000"/>
                  </a:schemeClr>
                </a:solidFill>
                <a:effectLst/>
                <a:latin typeface="system-ui"/>
              </a:rPr>
              <a:t>– Ephesians 2:8</a:t>
            </a:r>
            <a:endParaRPr lang="en-US" sz="4000" dirty="0">
              <a:solidFill>
                <a:schemeClr val="bg1">
                  <a:lumMod val="95000"/>
                </a:schemeClr>
              </a:solidFill>
            </a:endParaRPr>
          </a:p>
        </p:txBody>
      </p:sp>
    </p:spTree>
    <p:extLst>
      <p:ext uri="{BB962C8B-B14F-4D97-AF65-F5344CB8AC3E}">
        <p14:creationId xmlns:p14="http://schemas.microsoft.com/office/powerpoint/2010/main" val="7369299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305216-8355-4468-B3E3-D6A5E9C45A3E}"/>
              </a:ext>
            </a:extLst>
          </p:cNvPr>
          <p:cNvSpPr/>
          <p:nvPr/>
        </p:nvSpPr>
        <p:spPr>
          <a:xfrm>
            <a:off x="0" y="-1"/>
            <a:ext cx="9144000"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a:extLst>
              <a:ext uri="{FF2B5EF4-FFF2-40B4-BE49-F238E27FC236}">
                <a16:creationId xmlns:a16="http://schemas.microsoft.com/office/drawing/2014/main" id="{42B71926-7F92-4A53-AF6D-E5762163AD9C}"/>
              </a:ext>
            </a:extLst>
          </p:cNvPr>
          <p:cNvSpPr>
            <a:spLocks noGrp="1"/>
          </p:cNvSpPr>
          <p:nvPr>
            <p:ph idx="1"/>
          </p:nvPr>
        </p:nvSpPr>
        <p:spPr>
          <a:xfrm>
            <a:off x="0" y="1364794"/>
            <a:ext cx="7886700" cy="3263504"/>
          </a:xfrm>
        </p:spPr>
        <p:txBody>
          <a:bodyPr>
            <a:normAutofit/>
          </a:bodyPr>
          <a:lstStyle/>
          <a:p>
            <a:r>
              <a:rPr lang="en-US" sz="3200" dirty="0">
                <a:solidFill>
                  <a:schemeClr val="bg1"/>
                </a:solidFill>
              </a:rPr>
              <a:t>Saved by Calling on His Name</a:t>
            </a:r>
          </a:p>
          <a:p>
            <a:pPr lvl="1"/>
            <a:r>
              <a:rPr lang="en-US" sz="2800" dirty="0">
                <a:solidFill>
                  <a:schemeClr val="bg1"/>
                </a:solidFill>
              </a:rPr>
              <a:t>A cry for the Lord’s salvation</a:t>
            </a:r>
          </a:p>
          <a:p>
            <a:pPr lvl="1"/>
            <a:r>
              <a:rPr lang="en-US" sz="2800" dirty="0">
                <a:solidFill>
                  <a:schemeClr val="bg1"/>
                </a:solidFill>
              </a:rPr>
              <a:t>Strong Old Testament overtones</a:t>
            </a:r>
            <a:endParaRPr lang="en-US" sz="3600" dirty="0">
              <a:solidFill>
                <a:schemeClr val="bg1"/>
              </a:solidFill>
            </a:endParaRPr>
          </a:p>
        </p:txBody>
      </p:sp>
      <p:pic>
        <p:nvPicPr>
          <p:cNvPr id="7172" name="Picture 4" descr="See the source image">
            <a:extLst>
              <a:ext uri="{FF2B5EF4-FFF2-40B4-BE49-F238E27FC236}">
                <a16:creationId xmlns:a16="http://schemas.microsoft.com/office/drawing/2014/main" id="{8C47C042-2A18-4825-AA05-71F87AF3B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12422" y="615221"/>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855A8E-8617-4AC7-AE55-F784F7F90903}"/>
              </a:ext>
            </a:extLst>
          </p:cNvPr>
          <p:cNvSpPr txBox="1"/>
          <p:nvPr/>
        </p:nvSpPr>
        <p:spPr>
          <a:xfrm>
            <a:off x="6449444" y="1800892"/>
            <a:ext cx="2320505" cy="461665"/>
          </a:xfrm>
          <a:prstGeom prst="rect">
            <a:avLst/>
          </a:prstGeom>
          <a:noFill/>
        </p:spPr>
        <p:txBody>
          <a:bodyPr wrap="square" rtlCol="0">
            <a:spAutoFit/>
          </a:bodyPr>
          <a:lstStyle/>
          <a:p>
            <a:r>
              <a:rPr lang="en-US" sz="2400" dirty="0">
                <a:solidFill>
                  <a:schemeClr val="bg1"/>
                </a:solidFill>
              </a:rPr>
              <a:t>Call on His Name</a:t>
            </a:r>
          </a:p>
        </p:txBody>
      </p:sp>
    </p:spTree>
    <p:extLst>
      <p:ext uri="{BB962C8B-B14F-4D97-AF65-F5344CB8AC3E}">
        <p14:creationId xmlns:p14="http://schemas.microsoft.com/office/powerpoint/2010/main" val="395678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654A0DB-9230-4326-B663-95E282962EF0}"/>
              </a:ext>
            </a:extLst>
          </p:cNvPr>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a:extLst>
              <a:ext uri="{FF2B5EF4-FFF2-40B4-BE49-F238E27FC236}">
                <a16:creationId xmlns:a16="http://schemas.microsoft.com/office/drawing/2014/main" id="{2802EC50-54C6-479A-ABED-B4EA59C974B6}"/>
              </a:ext>
            </a:extLst>
          </p:cNvPr>
          <p:cNvSpPr/>
          <p:nvPr/>
        </p:nvSpPr>
        <p:spPr>
          <a:xfrm>
            <a:off x="508530" y="639688"/>
            <a:ext cx="2973443" cy="692497"/>
          </a:xfrm>
          <a:prstGeom prst="rect">
            <a:avLst/>
          </a:prstGeom>
          <a:noFill/>
        </p:spPr>
        <p:txBody>
          <a:bodyPr wrap="none" lIns="68580" tIns="34290" rIns="68580" bIns="34290">
            <a:spAutoFit/>
          </a:bodyPr>
          <a:lstStyle/>
          <a:p>
            <a:pPr algn="ctr"/>
            <a:r>
              <a:rPr lang="en-US" sz="4050" b="1" spc="38" dirty="0">
                <a:ln w="0"/>
                <a:solidFill>
                  <a:schemeClr val="bg2"/>
                </a:solidFill>
                <a:effectLst>
                  <a:innerShdw blurRad="63500" dist="50800" dir="13500000">
                    <a:srgbClr val="000000">
                      <a:alpha val="50000"/>
                    </a:srgbClr>
                  </a:innerShdw>
                </a:effectLst>
              </a:rPr>
              <a:t>II Samuel 6:2</a:t>
            </a:r>
          </a:p>
        </p:txBody>
      </p:sp>
      <p:sp>
        <p:nvSpPr>
          <p:cNvPr id="7" name="Rectangle 6">
            <a:extLst>
              <a:ext uri="{FF2B5EF4-FFF2-40B4-BE49-F238E27FC236}">
                <a16:creationId xmlns:a16="http://schemas.microsoft.com/office/drawing/2014/main" id="{820ACA53-1F4D-4A9F-8AEE-92313DB2BD77}"/>
              </a:ext>
            </a:extLst>
          </p:cNvPr>
          <p:cNvSpPr/>
          <p:nvPr/>
        </p:nvSpPr>
        <p:spPr>
          <a:xfrm>
            <a:off x="5005025" y="723936"/>
            <a:ext cx="2788199" cy="692497"/>
          </a:xfrm>
          <a:prstGeom prst="rect">
            <a:avLst/>
          </a:prstGeom>
          <a:noFill/>
        </p:spPr>
        <p:txBody>
          <a:bodyPr wrap="none" lIns="68580" tIns="34290" rIns="68580" bIns="34290">
            <a:spAutoFit/>
          </a:bodyPr>
          <a:lstStyle/>
          <a:p>
            <a:pPr algn="ctr"/>
            <a:r>
              <a:rPr lang="en-US" sz="4050" b="1" spc="38" dirty="0">
                <a:ln w="0"/>
                <a:solidFill>
                  <a:schemeClr val="bg2"/>
                </a:solidFill>
                <a:effectLst>
                  <a:innerShdw blurRad="63500" dist="50800" dir="13500000">
                    <a:srgbClr val="000000">
                      <a:alpha val="50000"/>
                    </a:srgbClr>
                  </a:innerShdw>
                </a:effectLst>
              </a:rPr>
              <a:t>Psalm 116:4</a:t>
            </a:r>
          </a:p>
        </p:txBody>
      </p:sp>
      <p:sp>
        <p:nvSpPr>
          <p:cNvPr id="8" name="Rectangle 7">
            <a:extLst>
              <a:ext uri="{FF2B5EF4-FFF2-40B4-BE49-F238E27FC236}">
                <a16:creationId xmlns:a16="http://schemas.microsoft.com/office/drawing/2014/main" id="{82F84C5A-E383-4734-8E1D-BD452768CB4B}"/>
              </a:ext>
            </a:extLst>
          </p:cNvPr>
          <p:cNvSpPr/>
          <p:nvPr/>
        </p:nvSpPr>
        <p:spPr>
          <a:xfrm>
            <a:off x="871981" y="1737169"/>
            <a:ext cx="3055965" cy="692497"/>
          </a:xfrm>
          <a:prstGeom prst="rect">
            <a:avLst/>
          </a:prstGeom>
          <a:noFill/>
        </p:spPr>
        <p:txBody>
          <a:bodyPr wrap="none" lIns="68580" tIns="34290" rIns="68580" bIns="34290">
            <a:spAutoFit/>
          </a:bodyPr>
          <a:lstStyle/>
          <a:p>
            <a:pPr algn="ctr"/>
            <a:r>
              <a:rPr lang="en-US" sz="4050" b="1" spc="38" dirty="0">
                <a:ln w="0"/>
                <a:solidFill>
                  <a:schemeClr val="bg2"/>
                </a:solidFill>
                <a:effectLst>
                  <a:innerShdw blurRad="63500" dist="50800" dir="13500000">
                    <a:srgbClr val="000000">
                      <a:alpha val="50000"/>
                    </a:srgbClr>
                  </a:innerShdw>
                </a:effectLst>
              </a:rPr>
              <a:t>Psalm 116:13</a:t>
            </a:r>
          </a:p>
        </p:txBody>
      </p:sp>
      <p:sp>
        <p:nvSpPr>
          <p:cNvPr id="9" name="Rectangle 8">
            <a:extLst>
              <a:ext uri="{FF2B5EF4-FFF2-40B4-BE49-F238E27FC236}">
                <a16:creationId xmlns:a16="http://schemas.microsoft.com/office/drawing/2014/main" id="{68A53DA2-B92C-482C-8DE1-CF2B4CA1FBE1}"/>
              </a:ext>
            </a:extLst>
          </p:cNvPr>
          <p:cNvSpPr/>
          <p:nvPr/>
        </p:nvSpPr>
        <p:spPr>
          <a:xfrm>
            <a:off x="4194546" y="1740532"/>
            <a:ext cx="3055965" cy="692497"/>
          </a:xfrm>
          <a:prstGeom prst="rect">
            <a:avLst/>
          </a:prstGeom>
          <a:noFill/>
        </p:spPr>
        <p:txBody>
          <a:bodyPr wrap="none" lIns="68580" tIns="34290" rIns="68580" bIns="34290">
            <a:spAutoFit/>
          </a:bodyPr>
          <a:lstStyle/>
          <a:p>
            <a:pPr algn="ctr"/>
            <a:r>
              <a:rPr lang="en-US" sz="4050" b="1" spc="38" dirty="0">
                <a:ln w="0"/>
                <a:solidFill>
                  <a:schemeClr val="bg2"/>
                </a:solidFill>
                <a:effectLst>
                  <a:innerShdw blurRad="63500" dist="50800" dir="13500000">
                    <a:srgbClr val="000000">
                      <a:alpha val="50000"/>
                    </a:srgbClr>
                  </a:innerShdw>
                </a:effectLst>
              </a:rPr>
              <a:t>Psalm 116:17</a:t>
            </a:r>
          </a:p>
        </p:txBody>
      </p:sp>
      <p:sp>
        <p:nvSpPr>
          <p:cNvPr id="10" name="Rectangle 9">
            <a:extLst>
              <a:ext uri="{FF2B5EF4-FFF2-40B4-BE49-F238E27FC236}">
                <a16:creationId xmlns:a16="http://schemas.microsoft.com/office/drawing/2014/main" id="{5D266BFE-60B4-4FBF-B133-3F7E371A612C}"/>
              </a:ext>
            </a:extLst>
          </p:cNvPr>
          <p:cNvSpPr/>
          <p:nvPr/>
        </p:nvSpPr>
        <p:spPr>
          <a:xfrm>
            <a:off x="2310611" y="4177492"/>
            <a:ext cx="4202946" cy="692497"/>
          </a:xfrm>
          <a:prstGeom prst="rect">
            <a:avLst/>
          </a:prstGeom>
          <a:noFill/>
        </p:spPr>
        <p:txBody>
          <a:bodyPr wrap="none" lIns="68580" tIns="34290" rIns="68580" bIns="34290">
            <a:spAutoFit/>
          </a:bodyPr>
          <a:lstStyle/>
          <a:p>
            <a:pPr algn="ctr"/>
            <a:r>
              <a:rPr lang="en-US" sz="4050" b="1" spc="38" dirty="0">
                <a:ln w="0"/>
                <a:solidFill>
                  <a:schemeClr val="bg2"/>
                </a:solidFill>
                <a:effectLst>
                  <a:innerShdw blurRad="63500" dist="50800" dir="13500000">
                    <a:srgbClr val="000000">
                      <a:alpha val="50000"/>
                    </a:srgbClr>
                  </a:innerShdw>
                </a:effectLst>
              </a:rPr>
              <a:t>Lamentations 3:55</a:t>
            </a:r>
          </a:p>
        </p:txBody>
      </p:sp>
      <p:sp>
        <p:nvSpPr>
          <p:cNvPr id="11" name="Rectangle 10">
            <a:extLst>
              <a:ext uri="{FF2B5EF4-FFF2-40B4-BE49-F238E27FC236}">
                <a16:creationId xmlns:a16="http://schemas.microsoft.com/office/drawing/2014/main" id="{2B1B9784-159E-418E-91DC-468717150EBE}"/>
              </a:ext>
            </a:extLst>
          </p:cNvPr>
          <p:cNvSpPr/>
          <p:nvPr/>
        </p:nvSpPr>
        <p:spPr>
          <a:xfrm>
            <a:off x="5722528" y="5441567"/>
            <a:ext cx="2070695" cy="692497"/>
          </a:xfrm>
          <a:prstGeom prst="rect">
            <a:avLst/>
          </a:prstGeom>
          <a:noFill/>
        </p:spPr>
        <p:txBody>
          <a:bodyPr wrap="none" lIns="68580" tIns="34290" rIns="68580" bIns="34290">
            <a:spAutoFit/>
          </a:bodyPr>
          <a:lstStyle/>
          <a:p>
            <a:pPr algn="ctr"/>
            <a:r>
              <a:rPr lang="en-US" sz="4050" b="1" spc="38" dirty="0">
                <a:ln w="0"/>
                <a:solidFill>
                  <a:schemeClr val="bg2"/>
                </a:solidFill>
                <a:effectLst>
                  <a:innerShdw blurRad="63500" dist="50800" dir="13500000">
                    <a:srgbClr val="000000">
                      <a:alpha val="50000"/>
                    </a:srgbClr>
                  </a:innerShdw>
                </a:effectLst>
              </a:rPr>
              <a:t>Joel 2:32</a:t>
            </a:r>
          </a:p>
        </p:txBody>
      </p:sp>
      <p:sp>
        <p:nvSpPr>
          <p:cNvPr id="12" name="Rectangle 11">
            <a:extLst>
              <a:ext uri="{FF2B5EF4-FFF2-40B4-BE49-F238E27FC236}">
                <a16:creationId xmlns:a16="http://schemas.microsoft.com/office/drawing/2014/main" id="{0BBE1F2A-DD13-47F7-9374-00AF9F21D160}"/>
              </a:ext>
            </a:extLst>
          </p:cNvPr>
          <p:cNvSpPr/>
          <p:nvPr/>
        </p:nvSpPr>
        <p:spPr>
          <a:xfrm>
            <a:off x="508530" y="5464552"/>
            <a:ext cx="3246081" cy="692497"/>
          </a:xfrm>
          <a:prstGeom prst="rect">
            <a:avLst/>
          </a:prstGeom>
          <a:noFill/>
        </p:spPr>
        <p:txBody>
          <a:bodyPr wrap="none" lIns="68580" tIns="34290" rIns="68580" bIns="34290">
            <a:spAutoFit/>
          </a:bodyPr>
          <a:lstStyle/>
          <a:p>
            <a:pPr algn="ctr"/>
            <a:r>
              <a:rPr lang="en-US" sz="4050" b="1" spc="38" dirty="0">
                <a:ln w="0"/>
                <a:solidFill>
                  <a:schemeClr val="bg2"/>
                </a:solidFill>
                <a:effectLst>
                  <a:innerShdw blurRad="63500" dist="50800" dir="13500000">
                    <a:srgbClr val="000000">
                      <a:alpha val="50000"/>
                    </a:srgbClr>
                  </a:innerShdw>
                </a:effectLst>
              </a:rPr>
              <a:t>Zephaniah 3:9</a:t>
            </a:r>
          </a:p>
        </p:txBody>
      </p:sp>
      <p:sp>
        <p:nvSpPr>
          <p:cNvPr id="15" name="Rectangle 14">
            <a:extLst>
              <a:ext uri="{FF2B5EF4-FFF2-40B4-BE49-F238E27FC236}">
                <a16:creationId xmlns:a16="http://schemas.microsoft.com/office/drawing/2014/main" id="{CCA8340B-072B-470E-BAB7-6DE4C20AC99B}"/>
              </a:ext>
            </a:extLst>
          </p:cNvPr>
          <p:cNvSpPr/>
          <p:nvPr/>
        </p:nvSpPr>
        <p:spPr>
          <a:xfrm>
            <a:off x="1075854" y="3082751"/>
            <a:ext cx="6992299" cy="761747"/>
          </a:xfrm>
          <a:prstGeom prst="rect">
            <a:avLst/>
          </a:prstGeom>
          <a:noFill/>
        </p:spPr>
        <p:txBody>
          <a:bodyPr wrap="none" lIns="68580" tIns="34290" rIns="68580" bIns="34290">
            <a:spAutoFit/>
          </a:bodyPr>
          <a:lstStyle/>
          <a:p>
            <a:pPr algn="ctr"/>
            <a:r>
              <a:rPr lang="en-US" sz="45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Call on the Name of the Lord</a:t>
            </a:r>
          </a:p>
        </p:txBody>
      </p:sp>
    </p:spTree>
    <p:extLst>
      <p:ext uri="{BB962C8B-B14F-4D97-AF65-F5344CB8AC3E}">
        <p14:creationId xmlns:p14="http://schemas.microsoft.com/office/powerpoint/2010/main" val="38295586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2000"/>
                                        <p:tgtEl>
                                          <p:spTgt spid="7"/>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heel(1)">
                                      <p:cBhvr>
                                        <p:cTn id="15" dur="2000"/>
                                        <p:tgtEl>
                                          <p:spTgt spid="8"/>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heel(1)">
                                      <p:cBhvr>
                                        <p:cTn id="23" dur="2000"/>
                                        <p:tgtEl>
                                          <p:spTgt spid="10"/>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heel(1)">
                                      <p:cBhvr>
                                        <p:cTn id="27" dur="2000"/>
                                        <p:tgtEl>
                                          <p:spTgt spid="12"/>
                                        </p:tgtEl>
                                      </p:cBhvr>
                                    </p:animEffect>
                                  </p:childTnLst>
                                </p:cTn>
                              </p:par>
                            </p:childTnLst>
                          </p:cTn>
                        </p:par>
                        <p:par>
                          <p:cTn id="28" fill="hold">
                            <p:stCondLst>
                              <p:cond delay="12000"/>
                            </p:stCondLst>
                            <p:childTnLst>
                              <p:par>
                                <p:cTn id="29" presetID="21" presetClass="entr" presetSubtype="1"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1)">
                                      <p:cBhvr>
                                        <p:cTn id="3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305216-8355-4468-B3E3-D6A5E9C45A3E}"/>
              </a:ext>
            </a:extLst>
          </p:cNvPr>
          <p:cNvSpPr/>
          <p:nvPr/>
        </p:nvSpPr>
        <p:spPr>
          <a:xfrm>
            <a:off x="0" y="-1"/>
            <a:ext cx="9144000"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a:extLst>
              <a:ext uri="{FF2B5EF4-FFF2-40B4-BE49-F238E27FC236}">
                <a16:creationId xmlns:a16="http://schemas.microsoft.com/office/drawing/2014/main" id="{42B71926-7F92-4A53-AF6D-E5762163AD9C}"/>
              </a:ext>
            </a:extLst>
          </p:cNvPr>
          <p:cNvSpPr>
            <a:spLocks noGrp="1"/>
          </p:cNvSpPr>
          <p:nvPr>
            <p:ph idx="1"/>
          </p:nvPr>
        </p:nvSpPr>
        <p:spPr>
          <a:xfrm>
            <a:off x="0" y="1364794"/>
            <a:ext cx="7886700" cy="3263504"/>
          </a:xfrm>
        </p:spPr>
        <p:txBody>
          <a:bodyPr>
            <a:normAutofit/>
          </a:bodyPr>
          <a:lstStyle/>
          <a:p>
            <a:r>
              <a:rPr lang="en-US" sz="3200" dirty="0">
                <a:solidFill>
                  <a:schemeClr val="bg1"/>
                </a:solidFill>
              </a:rPr>
              <a:t>Saved by Calling on His Name</a:t>
            </a:r>
          </a:p>
          <a:p>
            <a:pPr lvl="1"/>
            <a:r>
              <a:rPr lang="en-US" sz="2800" dirty="0">
                <a:solidFill>
                  <a:schemeClr val="bg1"/>
                </a:solidFill>
              </a:rPr>
              <a:t>A cry for the Lord’s salvation</a:t>
            </a:r>
          </a:p>
          <a:p>
            <a:pPr lvl="1"/>
            <a:r>
              <a:rPr lang="en-US" sz="2800" dirty="0">
                <a:solidFill>
                  <a:schemeClr val="bg1"/>
                </a:solidFill>
              </a:rPr>
              <a:t>Strong Old Testament overtones</a:t>
            </a:r>
            <a:endParaRPr lang="en-US" sz="3600" dirty="0">
              <a:solidFill>
                <a:schemeClr val="bg1"/>
              </a:solidFill>
            </a:endParaRPr>
          </a:p>
        </p:txBody>
      </p:sp>
      <p:pic>
        <p:nvPicPr>
          <p:cNvPr id="7172" name="Picture 4" descr="See the source image">
            <a:extLst>
              <a:ext uri="{FF2B5EF4-FFF2-40B4-BE49-F238E27FC236}">
                <a16:creationId xmlns:a16="http://schemas.microsoft.com/office/drawing/2014/main" id="{8C47C042-2A18-4825-AA05-71F87AF3B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12422" y="615221"/>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855A8E-8617-4AC7-AE55-F784F7F90903}"/>
              </a:ext>
            </a:extLst>
          </p:cNvPr>
          <p:cNvSpPr txBox="1"/>
          <p:nvPr/>
        </p:nvSpPr>
        <p:spPr>
          <a:xfrm>
            <a:off x="6449444" y="1800892"/>
            <a:ext cx="2320505" cy="461665"/>
          </a:xfrm>
          <a:prstGeom prst="rect">
            <a:avLst/>
          </a:prstGeom>
          <a:noFill/>
        </p:spPr>
        <p:txBody>
          <a:bodyPr wrap="square" rtlCol="0">
            <a:spAutoFit/>
          </a:bodyPr>
          <a:lstStyle/>
          <a:p>
            <a:r>
              <a:rPr lang="en-US" sz="2400" dirty="0">
                <a:solidFill>
                  <a:schemeClr val="bg1"/>
                </a:solidFill>
              </a:rPr>
              <a:t>Call on His Name</a:t>
            </a:r>
          </a:p>
        </p:txBody>
      </p:sp>
      <p:sp>
        <p:nvSpPr>
          <p:cNvPr id="10" name="TextBox 9">
            <a:extLst>
              <a:ext uri="{FF2B5EF4-FFF2-40B4-BE49-F238E27FC236}">
                <a16:creationId xmlns:a16="http://schemas.microsoft.com/office/drawing/2014/main" id="{387CFF01-C2D4-4ADE-A6A7-E0A9E22EDE23}"/>
              </a:ext>
            </a:extLst>
          </p:cNvPr>
          <p:cNvSpPr txBox="1"/>
          <p:nvPr/>
        </p:nvSpPr>
        <p:spPr>
          <a:xfrm>
            <a:off x="220909" y="5870755"/>
            <a:ext cx="8457265" cy="830997"/>
          </a:xfrm>
          <a:prstGeom prst="rect">
            <a:avLst/>
          </a:prstGeom>
          <a:noFill/>
        </p:spPr>
        <p:txBody>
          <a:bodyPr wrap="square" rtlCol="0">
            <a:spAutoFit/>
          </a:bodyPr>
          <a:lstStyle/>
          <a:p>
            <a:r>
              <a:rPr lang="en-US" sz="2400" dirty="0">
                <a:solidFill>
                  <a:schemeClr val="bg1"/>
                </a:solidFill>
              </a:rPr>
              <a:t>For “everyone who </a:t>
            </a:r>
            <a:r>
              <a:rPr lang="en-US" sz="2400" dirty="0">
                <a:solidFill>
                  <a:srgbClr val="FFFF00"/>
                </a:solidFill>
              </a:rPr>
              <a:t>calls on the name of the Lord </a:t>
            </a:r>
            <a:r>
              <a:rPr lang="en-US" sz="2400" dirty="0">
                <a:solidFill>
                  <a:schemeClr val="bg1"/>
                </a:solidFill>
              </a:rPr>
              <a:t>will be saved.”                                                        											– Romans 10:13</a:t>
            </a:r>
            <a:endParaRPr lang="en-US" sz="4800" dirty="0">
              <a:solidFill>
                <a:schemeClr val="bg1"/>
              </a:solidFill>
            </a:endParaRPr>
          </a:p>
        </p:txBody>
      </p:sp>
    </p:spTree>
    <p:extLst>
      <p:ext uri="{BB962C8B-B14F-4D97-AF65-F5344CB8AC3E}">
        <p14:creationId xmlns:p14="http://schemas.microsoft.com/office/powerpoint/2010/main" val="199773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44EC9A-C8F3-4776-8F55-61BEF3118539}"/>
              </a:ext>
            </a:extLst>
          </p:cNvPr>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3305216-8355-4468-B3E3-D6A5E9C45A3E}"/>
              </a:ext>
            </a:extLst>
          </p:cNvPr>
          <p:cNvSpPr/>
          <p:nvPr/>
        </p:nvSpPr>
        <p:spPr>
          <a:xfrm>
            <a:off x="0" y="857250"/>
            <a:ext cx="9144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172" name="Picture 4" descr="See the source image">
            <a:extLst>
              <a:ext uri="{FF2B5EF4-FFF2-40B4-BE49-F238E27FC236}">
                <a16:creationId xmlns:a16="http://schemas.microsoft.com/office/drawing/2014/main" id="{8C47C042-2A18-4825-AA05-71F87AF3B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998757" y="3329368"/>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855A8E-8617-4AC7-AE55-F784F7F90903}"/>
              </a:ext>
            </a:extLst>
          </p:cNvPr>
          <p:cNvSpPr txBox="1"/>
          <p:nvPr/>
        </p:nvSpPr>
        <p:spPr>
          <a:xfrm>
            <a:off x="6492913" y="1835517"/>
            <a:ext cx="2233568" cy="415498"/>
          </a:xfrm>
          <a:prstGeom prst="rect">
            <a:avLst/>
          </a:prstGeom>
          <a:noFill/>
        </p:spPr>
        <p:txBody>
          <a:bodyPr wrap="square" rtlCol="0">
            <a:spAutoFit/>
          </a:bodyPr>
          <a:lstStyle/>
          <a:p>
            <a:r>
              <a:rPr lang="en-US" sz="2100" dirty="0">
                <a:solidFill>
                  <a:schemeClr val="bg1"/>
                </a:solidFill>
              </a:rPr>
              <a:t>Call on His Name </a:t>
            </a:r>
          </a:p>
        </p:txBody>
      </p:sp>
      <p:pic>
        <p:nvPicPr>
          <p:cNvPr id="9" name="Picture 4" descr="See the source image">
            <a:extLst>
              <a:ext uri="{FF2B5EF4-FFF2-40B4-BE49-F238E27FC236}">
                <a16:creationId xmlns:a16="http://schemas.microsoft.com/office/drawing/2014/main" id="{734885E5-47CF-4706-ADEF-5033AF9158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7687" y="3409772"/>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0" name="Picture 4" descr="See the source image">
            <a:extLst>
              <a:ext uri="{FF2B5EF4-FFF2-40B4-BE49-F238E27FC236}">
                <a16:creationId xmlns:a16="http://schemas.microsoft.com/office/drawing/2014/main" id="{AF6BE88C-5264-430D-8B0A-92410A9C9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44883">
            <a:off x="6041999" y="873012"/>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1" name="Picture 4" descr="See the source image">
            <a:extLst>
              <a:ext uri="{FF2B5EF4-FFF2-40B4-BE49-F238E27FC236}">
                <a16:creationId xmlns:a16="http://schemas.microsoft.com/office/drawing/2014/main" id="{F962519B-3416-4E0B-B477-320DDB7959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920770" y="778396"/>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2" name="Picture 4" descr="See the source image">
            <a:extLst>
              <a:ext uri="{FF2B5EF4-FFF2-40B4-BE49-F238E27FC236}">
                <a16:creationId xmlns:a16="http://schemas.microsoft.com/office/drawing/2014/main" id="{973175EB-EED0-4FD4-A5A7-73FE320FD3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5" y="811428"/>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3" name="Picture 4" descr="See the source image">
            <a:extLst>
              <a:ext uri="{FF2B5EF4-FFF2-40B4-BE49-F238E27FC236}">
                <a16:creationId xmlns:a16="http://schemas.microsoft.com/office/drawing/2014/main" id="{0CCACF98-980C-49DB-9896-38AB8BF292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6410" y="3290751"/>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2424C7B-DA95-42C4-B966-31424D1B64FD}"/>
              </a:ext>
            </a:extLst>
          </p:cNvPr>
          <p:cNvSpPr/>
          <p:nvPr/>
        </p:nvSpPr>
        <p:spPr>
          <a:xfrm>
            <a:off x="804441" y="1565490"/>
            <a:ext cx="1377428" cy="692497"/>
          </a:xfrm>
          <a:prstGeom prst="rect">
            <a:avLst/>
          </a:prstGeom>
          <a:noFill/>
        </p:spPr>
        <p:txBody>
          <a:bodyPr wrap="none" lIns="68580" tIns="34290" rIns="68580" bIns="34290">
            <a:spAutoFit/>
          </a:bodyPr>
          <a:lstStyle/>
          <a:p>
            <a:pPr algn="ctr"/>
            <a:r>
              <a:rPr lang="en-US" sz="405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Grace</a:t>
            </a:r>
          </a:p>
        </p:txBody>
      </p:sp>
      <p:sp>
        <p:nvSpPr>
          <p:cNvPr id="16" name="Rectangle 15">
            <a:extLst>
              <a:ext uri="{FF2B5EF4-FFF2-40B4-BE49-F238E27FC236}">
                <a16:creationId xmlns:a16="http://schemas.microsoft.com/office/drawing/2014/main" id="{B0202AB6-C89B-4039-92E7-43EAECBB038C}"/>
              </a:ext>
            </a:extLst>
          </p:cNvPr>
          <p:cNvSpPr/>
          <p:nvPr/>
        </p:nvSpPr>
        <p:spPr>
          <a:xfrm>
            <a:off x="3416846" y="1756719"/>
            <a:ext cx="1493679" cy="692497"/>
          </a:xfrm>
          <a:prstGeom prst="rect">
            <a:avLst/>
          </a:prstGeom>
          <a:noFill/>
        </p:spPr>
        <p:txBody>
          <a:bodyPr wrap="none" lIns="68580" tIns="34290" rIns="68580" bIns="34290">
            <a:spAutoFit/>
          </a:bodyPr>
          <a:lstStyle/>
          <a:p>
            <a:pPr algn="ctr"/>
            <a:r>
              <a:rPr lang="en-US" sz="405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Mercy</a:t>
            </a:r>
          </a:p>
        </p:txBody>
      </p:sp>
      <p:sp>
        <p:nvSpPr>
          <p:cNvPr id="17" name="Rectangle 16">
            <a:extLst>
              <a:ext uri="{FF2B5EF4-FFF2-40B4-BE49-F238E27FC236}">
                <a16:creationId xmlns:a16="http://schemas.microsoft.com/office/drawing/2014/main" id="{BFA0413F-18A5-4B38-80B6-97AB17BBE3C7}"/>
              </a:ext>
            </a:extLst>
          </p:cNvPr>
          <p:cNvSpPr/>
          <p:nvPr/>
        </p:nvSpPr>
        <p:spPr>
          <a:xfrm>
            <a:off x="6808846" y="2113061"/>
            <a:ext cx="1325363" cy="692497"/>
          </a:xfrm>
          <a:prstGeom prst="rect">
            <a:avLst/>
          </a:prstGeom>
          <a:noFill/>
        </p:spPr>
        <p:txBody>
          <a:bodyPr wrap="none" lIns="68580" tIns="34290" rIns="68580" bIns="34290">
            <a:spAutoFit/>
          </a:bodyPr>
          <a:lstStyle/>
          <a:p>
            <a:pPr algn="ctr"/>
            <a:r>
              <a:rPr lang="en-US" sz="405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Word</a:t>
            </a:r>
          </a:p>
        </p:txBody>
      </p:sp>
      <p:sp>
        <p:nvSpPr>
          <p:cNvPr id="18" name="Rectangle 17">
            <a:extLst>
              <a:ext uri="{FF2B5EF4-FFF2-40B4-BE49-F238E27FC236}">
                <a16:creationId xmlns:a16="http://schemas.microsoft.com/office/drawing/2014/main" id="{5BF118AF-2101-448B-BCF2-D695256B5621}"/>
              </a:ext>
            </a:extLst>
          </p:cNvPr>
          <p:cNvSpPr/>
          <p:nvPr/>
        </p:nvSpPr>
        <p:spPr>
          <a:xfrm>
            <a:off x="223485" y="4480027"/>
            <a:ext cx="2211461" cy="692497"/>
          </a:xfrm>
          <a:prstGeom prst="rect">
            <a:avLst/>
          </a:prstGeom>
          <a:noFill/>
        </p:spPr>
        <p:txBody>
          <a:bodyPr wrap="square" lIns="68580" tIns="34290" rIns="68580" bIns="34290">
            <a:spAutoFit/>
          </a:bodyPr>
          <a:lstStyle/>
          <a:p>
            <a:pPr algn="ctr"/>
            <a:r>
              <a:rPr lang="en-US" sz="405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Receive</a:t>
            </a:r>
          </a:p>
        </p:txBody>
      </p:sp>
      <p:sp>
        <p:nvSpPr>
          <p:cNvPr id="19" name="Rectangle 18">
            <a:extLst>
              <a:ext uri="{FF2B5EF4-FFF2-40B4-BE49-F238E27FC236}">
                <a16:creationId xmlns:a16="http://schemas.microsoft.com/office/drawing/2014/main" id="{7B1C35F9-9021-4D9B-8330-58FB1552AE64}"/>
              </a:ext>
            </a:extLst>
          </p:cNvPr>
          <p:cNvSpPr/>
          <p:nvPr/>
        </p:nvSpPr>
        <p:spPr>
          <a:xfrm>
            <a:off x="3560507" y="4053375"/>
            <a:ext cx="1206356" cy="692497"/>
          </a:xfrm>
          <a:prstGeom prst="rect">
            <a:avLst/>
          </a:prstGeom>
          <a:noFill/>
        </p:spPr>
        <p:txBody>
          <a:bodyPr wrap="none" lIns="68580" tIns="34290" rIns="68580" bIns="34290">
            <a:spAutoFit/>
          </a:bodyPr>
          <a:lstStyle/>
          <a:p>
            <a:pPr algn="ctr"/>
            <a:r>
              <a:rPr lang="en-US" sz="405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Faith</a:t>
            </a:r>
          </a:p>
        </p:txBody>
      </p:sp>
      <p:sp>
        <p:nvSpPr>
          <p:cNvPr id="20" name="Rectangle 19">
            <a:extLst>
              <a:ext uri="{FF2B5EF4-FFF2-40B4-BE49-F238E27FC236}">
                <a16:creationId xmlns:a16="http://schemas.microsoft.com/office/drawing/2014/main" id="{0B562D7D-E7D0-4D0D-9DBC-67019D3D2B06}"/>
              </a:ext>
            </a:extLst>
          </p:cNvPr>
          <p:cNvSpPr/>
          <p:nvPr/>
        </p:nvSpPr>
        <p:spPr>
          <a:xfrm>
            <a:off x="6315545" y="4211992"/>
            <a:ext cx="1820050" cy="1084912"/>
          </a:xfrm>
          <a:prstGeom prst="rect">
            <a:avLst/>
          </a:prstGeom>
          <a:noFill/>
        </p:spPr>
        <p:txBody>
          <a:bodyPr wrap="none" lIns="68580" tIns="34290" rIns="68580" bIns="34290">
            <a:spAutoFit/>
          </a:bodyPr>
          <a:lstStyle/>
          <a:p>
            <a:pPr algn="ctr"/>
            <a:r>
              <a:rPr lang="en-US" sz="33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Call on </a:t>
            </a:r>
          </a:p>
          <a:p>
            <a:pPr algn="ctr"/>
            <a:r>
              <a:rPr lang="en-US" sz="33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His Name</a:t>
            </a:r>
          </a:p>
        </p:txBody>
      </p:sp>
    </p:spTree>
    <p:extLst>
      <p:ext uri="{BB962C8B-B14F-4D97-AF65-F5344CB8AC3E}">
        <p14:creationId xmlns:p14="http://schemas.microsoft.com/office/powerpoint/2010/main" val="3537491789"/>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See the source image">
            <a:extLst>
              <a:ext uri="{FF2B5EF4-FFF2-40B4-BE49-F238E27FC236}">
                <a16:creationId xmlns:a16="http://schemas.microsoft.com/office/drawing/2014/main" id="{1AAE95BE-54BF-442C-91A6-84ACF9E5AB9E}"/>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l="4408" r="6613" b="-1"/>
          <a:stretch/>
        </p:blipFill>
        <p:spPr bwMode="auto">
          <a:xfrm>
            <a:off x="20" y="10"/>
            <a:ext cx="9141692"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08EF15C-09B3-458A-9BE3-11FAF39A1EC1}"/>
              </a:ext>
            </a:extLst>
          </p:cNvPr>
          <p:cNvSpPr>
            <a:spLocks noGrp="1"/>
          </p:cNvSpPr>
          <p:nvPr>
            <p:ph type="title"/>
          </p:nvPr>
        </p:nvSpPr>
        <p:spPr>
          <a:xfrm>
            <a:off x="1143000" y="1122363"/>
            <a:ext cx="6858000" cy="3063240"/>
          </a:xfrm>
        </p:spPr>
        <p:txBody>
          <a:bodyPr vert="horz" lIns="91440" tIns="45720" rIns="91440" bIns="45720" rtlCol="0" anchor="b">
            <a:normAutofit/>
          </a:bodyPr>
          <a:lstStyle/>
          <a:p>
            <a:pPr algn="ctr"/>
            <a:r>
              <a:rPr lang="en-US" sz="5700">
                <a:solidFill>
                  <a:srgbClr val="FFFFFF"/>
                </a:solidFill>
              </a:rPr>
              <a:t>The Final Piece</a:t>
            </a:r>
          </a:p>
        </p:txBody>
      </p:sp>
      <p:sp>
        <p:nvSpPr>
          <p:cNvPr id="73"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4368623"/>
            <a:ext cx="3182692" cy="18288"/>
          </a:xfrm>
          <a:custGeom>
            <a:avLst/>
            <a:gdLst>
              <a:gd name="connsiteX0" fmla="*/ 0 w 3182692"/>
              <a:gd name="connsiteY0" fmla="*/ 0 h 18288"/>
              <a:gd name="connsiteX1" fmla="*/ 636538 w 3182692"/>
              <a:gd name="connsiteY1" fmla="*/ 0 h 18288"/>
              <a:gd name="connsiteX2" fmla="*/ 1273077 w 3182692"/>
              <a:gd name="connsiteY2" fmla="*/ 0 h 18288"/>
              <a:gd name="connsiteX3" fmla="*/ 1909615 w 3182692"/>
              <a:gd name="connsiteY3" fmla="*/ 0 h 18288"/>
              <a:gd name="connsiteX4" fmla="*/ 2482500 w 3182692"/>
              <a:gd name="connsiteY4" fmla="*/ 0 h 18288"/>
              <a:gd name="connsiteX5" fmla="*/ 3182692 w 3182692"/>
              <a:gd name="connsiteY5" fmla="*/ 0 h 18288"/>
              <a:gd name="connsiteX6" fmla="*/ 3182692 w 3182692"/>
              <a:gd name="connsiteY6" fmla="*/ 18288 h 18288"/>
              <a:gd name="connsiteX7" fmla="*/ 2609807 w 3182692"/>
              <a:gd name="connsiteY7" fmla="*/ 18288 h 18288"/>
              <a:gd name="connsiteX8" fmla="*/ 2068750 w 3182692"/>
              <a:gd name="connsiteY8" fmla="*/ 18288 h 18288"/>
              <a:gd name="connsiteX9" fmla="*/ 1432211 w 3182692"/>
              <a:gd name="connsiteY9" fmla="*/ 18288 h 18288"/>
              <a:gd name="connsiteX10" fmla="*/ 859327 w 3182692"/>
              <a:gd name="connsiteY10" fmla="*/ 18288 h 18288"/>
              <a:gd name="connsiteX11" fmla="*/ 0 w 3182692"/>
              <a:gd name="connsiteY11" fmla="*/ 18288 h 18288"/>
              <a:gd name="connsiteX12" fmla="*/ 0 w 3182692"/>
              <a:gd name="connsiteY12" fmla="*/ 0 h 18288"/>
              <a:gd name="connsiteX0" fmla="*/ 0 w 3182692"/>
              <a:gd name="connsiteY0" fmla="*/ 0 h 18288"/>
              <a:gd name="connsiteX1" fmla="*/ 572885 w 3182692"/>
              <a:gd name="connsiteY1" fmla="*/ 0 h 18288"/>
              <a:gd name="connsiteX2" fmla="*/ 1113942 w 3182692"/>
              <a:gd name="connsiteY2" fmla="*/ 0 h 18288"/>
              <a:gd name="connsiteX3" fmla="*/ 1686827 w 3182692"/>
              <a:gd name="connsiteY3" fmla="*/ 0 h 18288"/>
              <a:gd name="connsiteX4" fmla="*/ 2323365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04711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225870" y="33585"/>
                  <a:pt x="418138" y="17639"/>
                  <a:pt x="636538" y="0"/>
                </a:cubicBezTo>
                <a:cubicBezTo>
                  <a:pt x="865372" y="-3887"/>
                  <a:pt x="1010746" y="-18166"/>
                  <a:pt x="1273077" y="0"/>
                </a:cubicBezTo>
                <a:cubicBezTo>
                  <a:pt x="1527846" y="-24408"/>
                  <a:pt x="1703704" y="-36055"/>
                  <a:pt x="1909615" y="0"/>
                </a:cubicBezTo>
                <a:cubicBezTo>
                  <a:pt x="2119487" y="1667"/>
                  <a:pt x="2200543" y="-19343"/>
                  <a:pt x="2482500" y="0"/>
                </a:cubicBezTo>
                <a:cubicBezTo>
                  <a:pt x="2736775" y="57438"/>
                  <a:pt x="2997998" y="-48885"/>
                  <a:pt x="3182692" y="0"/>
                </a:cubicBezTo>
                <a:cubicBezTo>
                  <a:pt x="3182658" y="4844"/>
                  <a:pt x="3182282" y="11009"/>
                  <a:pt x="3182692" y="18288"/>
                </a:cubicBezTo>
                <a:cubicBezTo>
                  <a:pt x="2944477" y="15825"/>
                  <a:pt x="2868931" y="12370"/>
                  <a:pt x="2609807" y="18288"/>
                </a:cubicBezTo>
                <a:cubicBezTo>
                  <a:pt x="2341556" y="6193"/>
                  <a:pt x="2324113" y="22706"/>
                  <a:pt x="2068750" y="18288"/>
                </a:cubicBezTo>
                <a:cubicBezTo>
                  <a:pt x="1817163" y="7852"/>
                  <a:pt x="1716254" y="25979"/>
                  <a:pt x="1432211" y="18288"/>
                </a:cubicBezTo>
                <a:cubicBezTo>
                  <a:pt x="1164747" y="-28137"/>
                  <a:pt x="993140" y="27575"/>
                  <a:pt x="859327" y="18288"/>
                </a:cubicBezTo>
                <a:cubicBezTo>
                  <a:pt x="750703" y="-24974"/>
                  <a:pt x="236193" y="38731"/>
                  <a:pt x="0" y="18288"/>
                </a:cubicBezTo>
                <a:cubicBezTo>
                  <a:pt x="-649" y="11698"/>
                  <a:pt x="663" y="5413"/>
                  <a:pt x="0" y="0"/>
                </a:cubicBezTo>
                <a:close/>
              </a:path>
              <a:path w="3182692" h="18288" stroke="0" extrusionOk="0">
                <a:moveTo>
                  <a:pt x="0" y="0"/>
                </a:moveTo>
                <a:cubicBezTo>
                  <a:pt x="224421" y="-39331"/>
                  <a:pt x="418777" y="11439"/>
                  <a:pt x="572885" y="0"/>
                </a:cubicBezTo>
                <a:cubicBezTo>
                  <a:pt x="750333" y="-6388"/>
                  <a:pt x="940592" y="15806"/>
                  <a:pt x="1113942" y="0"/>
                </a:cubicBezTo>
                <a:cubicBezTo>
                  <a:pt x="1322785" y="-1777"/>
                  <a:pt x="1505363" y="28230"/>
                  <a:pt x="1686827" y="0"/>
                </a:cubicBezTo>
                <a:cubicBezTo>
                  <a:pt x="1853304" y="1595"/>
                  <a:pt x="2194652" y="-1232"/>
                  <a:pt x="2323365" y="0"/>
                </a:cubicBezTo>
                <a:cubicBezTo>
                  <a:pt x="2488732" y="36406"/>
                  <a:pt x="2902093" y="-40336"/>
                  <a:pt x="3182692" y="0"/>
                </a:cubicBezTo>
                <a:cubicBezTo>
                  <a:pt x="3182167" y="5049"/>
                  <a:pt x="3182885" y="12044"/>
                  <a:pt x="3182692" y="18288"/>
                </a:cubicBezTo>
                <a:cubicBezTo>
                  <a:pt x="3012563" y="-37820"/>
                  <a:pt x="2765409" y="35618"/>
                  <a:pt x="2546154" y="18288"/>
                </a:cubicBezTo>
                <a:cubicBezTo>
                  <a:pt x="2333381" y="13914"/>
                  <a:pt x="2154438" y="9838"/>
                  <a:pt x="1845961" y="18288"/>
                </a:cubicBezTo>
                <a:cubicBezTo>
                  <a:pt x="1531509" y="33812"/>
                  <a:pt x="1456631" y="-6606"/>
                  <a:pt x="1304904" y="18288"/>
                </a:cubicBezTo>
                <a:cubicBezTo>
                  <a:pt x="1168344" y="36351"/>
                  <a:pt x="928499" y="15047"/>
                  <a:pt x="604711" y="18288"/>
                </a:cubicBezTo>
                <a:cubicBezTo>
                  <a:pt x="285438" y="38007"/>
                  <a:pt x="116029" y="-22204"/>
                  <a:pt x="0" y="18288"/>
                </a:cubicBezTo>
                <a:cubicBezTo>
                  <a:pt x="-39" y="12511"/>
                  <a:pt x="-381" y="8039"/>
                  <a:pt x="0" y="0"/>
                </a:cubicBezTo>
                <a:close/>
              </a:path>
              <a:path w="3182692" h="18288" fill="none" stroke="0" extrusionOk="0">
                <a:moveTo>
                  <a:pt x="0" y="0"/>
                </a:moveTo>
                <a:cubicBezTo>
                  <a:pt x="245832" y="29445"/>
                  <a:pt x="388924" y="-28919"/>
                  <a:pt x="636538" y="0"/>
                </a:cubicBezTo>
                <a:cubicBezTo>
                  <a:pt x="854919" y="4634"/>
                  <a:pt x="991654" y="8864"/>
                  <a:pt x="1273077" y="0"/>
                </a:cubicBezTo>
                <a:cubicBezTo>
                  <a:pt x="1566644" y="-14667"/>
                  <a:pt x="1666526" y="3717"/>
                  <a:pt x="1909615" y="0"/>
                </a:cubicBezTo>
                <a:cubicBezTo>
                  <a:pt x="2138795" y="27220"/>
                  <a:pt x="2225506" y="-13892"/>
                  <a:pt x="2482500" y="0"/>
                </a:cubicBezTo>
                <a:cubicBezTo>
                  <a:pt x="2775583" y="32183"/>
                  <a:pt x="3003218" y="-43687"/>
                  <a:pt x="3182692" y="0"/>
                </a:cubicBezTo>
                <a:cubicBezTo>
                  <a:pt x="3183006" y="4158"/>
                  <a:pt x="3181713" y="12539"/>
                  <a:pt x="3182692" y="18288"/>
                </a:cubicBezTo>
                <a:cubicBezTo>
                  <a:pt x="2959845" y="25574"/>
                  <a:pt x="2868929" y="24980"/>
                  <a:pt x="2609807" y="18288"/>
                </a:cubicBezTo>
                <a:cubicBezTo>
                  <a:pt x="2341405" y="5992"/>
                  <a:pt x="2328488" y="20436"/>
                  <a:pt x="2068750" y="18288"/>
                </a:cubicBezTo>
                <a:cubicBezTo>
                  <a:pt x="1816113" y="2395"/>
                  <a:pt x="1699345" y="36855"/>
                  <a:pt x="1432211" y="18288"/>
                </a:cubicBezTo>
                <a:cubicBezTo>
                  <a:pt x="1148381" y="-28184"/>
                  <a:pt x="987622" y="2403"/>
                  <a:pt x="859327" y="18288"/>
                </a:cubicBezTo>
                <a:cubicBezTo>
                  <a:pt x="743387" y="37422"/>
                  <a:pt x="194182" y="18789"/>
                  <a:pt x="0" y="18288"/>
                </a:cubicBezTo>
                <a:cubicBezTo>
                  <a:pt x="20" y="11469"/>
                  <a:pt x="-29" y="5154"/>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custGeom>
                    <a:avLst/>
                    <a:gdLst>
                      <a:gd name="connsiteX0" fmla="*/ 0 w 3182692"/>
                      <a:gd name="connsiteY0" fmla="*/ 0 h 18288"/>
                      <a:gd name="connsiteX1" fmla="*/ 636538 w 3182692"/>
                      <a:gd name="connsiteY1" fmla="*/ 0 h 18288"/>
                      <a:gd name="connsiteX2" fmla="*/ 1273077 w 3182692"/>
                      <a:gd name="connsiteY2" fmla="*/ 0 h 18288"/>
                      <a:gd name="connsiteX3" fmla="*/ 1909615 w 3182692"/>
                      <a:gd name="connsiteY3" fmla="*/ 0 h 18288"/>
                      <a:gd name="connsiteX4" fmla="*/ 2482500 w 3182692"/>
                      <a:gd name="connsiteY4" fmla="*/ 0 h 18288"/>
                      <a:gd name="connsiteX5" fmla="*/ 3182692 w 3182692"/>
                      <a:gd name="connsiteY5" fmla="*/ 0 h 18288"/>
                      <a:gd name="connsiteX6" fmla="*/ 3182692 w 3182692"/>
                      <a:gd name="connsiteY6" fmla="*/ 18288 h 18288"/>
                      <a:gd name="connsiteX7" fmla="*/ 2609807 w 3182692"/>
                      <a:gd name="connsiteY7" fmla="*/ 18288 h 18288"/>
                      <a:gd name="connsiteX8" fmla="*/ 2068750 w 3182692"/>
                      <a:gd name="connsiteY8" fmla="*/ 18288 h 18288"/>
                      <a:gd name="connsiteX9" fmla="*/ 1432211 w 3182692"/>
                      <a:gd name="connsiteY9" fmla="*/ 18288 h 18288"/>
                      <a:gd name="connsiteX10" fmla="*/ 859327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253588" y="25878"/>
                          <a:pt x="409323" y="-5359"/>
                          <a:pt x="636538" y="0"/>
                        </a:cubicBezTo>
                        <a:cubicBezTo>
                          <a:pt x="863753" y="5359"/>
                          <a:pt x="1007727" y="-28"/>
                          <a:pt x="1273077" y="0"/>
                        </a:cubicBezTo>
                        <a:cubicBezTo>
                          <a:pt x="1538427" y="28"/>
                          <a:pt x="1698640" y="-12775"/>
                          <a:pt x="1909615" y="0"/>
                        </a:cubicBezTo>
                        <a:cubicBezTo>
                          <a:pt x="2120590" y="12775"/>
                          <a:pt x="2210293" y="-21823"/>
                          <a:pt x="2482500" y="0"/>
                        </a:cubicBezTo>
                        <a:cubicBezTo>
                          <a:pt x="2754708" y="21823"/>
                          <a:pt x="3004133" y="-28750"/>
                          <a:pt x="3182692" y="0"/>
                        </a:cubicBezTo>
                        <a:cubicBezTo>
                          <a:pt x="3183134" y="4516"/>
                          <a:pt x="3181865" y="12266"/>
                          <a:pt x="3182692" y="18288"/>
                        </a:cubicBezTo>
                        <a:cubicBezTo>
                          <a:pt x="2947402" y="22440"/>
                          <a:pt x="2876226" y="27191"/>
                          <a:pt x="2609807" y="18288"/>
                        </a:cubicBezTo>
                        <a:cubicBezTo>
                          <a:pt x="2343389" y="9385"/>
                          <a:pt x="2326689" y="25579"/>
                          <a:pt x="2068750" y="18288"/>
                        </a:cubicBezTo>
                        <a:cubicBezTo>
                          <a:pt x="1810811" y="10997"/>
                          <a:pt x="1713836" y="48219"/>
                          <a:pt x="1432211" y="18288"/>
                        </a:cubicBezTo>
                        <a:cubicBezTo>
                          <a:pt x="1150586" y="-11643"/>
                          <a:pt x="982765" y="3747"/>
                          <a:pt x="859327" y="18288"/>
                        </a:cubicBezTo>
                        <a:cubicBezTo>
                          <a:pt x="735889" y="32829"/>
                          <a:pt x="254183" y="35231"/>
                          <a:pt x="0" y="18288"/>
                        </a:cubicBezTo>
                        <a:cubicBezTo>
                          <a:pt x="-306" y="11477"/>
                          <a:pt x="485" y="4355"/>
                          <a:pt x="0" y="0"/>
                        </a:cubicBezTo>
                        <a:close/>
                      </a:path>
                      <a:path w="3182692" h="18288" stroke="0" extrusionOk="0">
                        <a:moveTo>
                          <a:pt x="0" y="0"/>
                        </a:moveTo>
                        <a:cubicBezTo>
                          <a:pt x="243108" y="-22426"/>
                          <a:pt x="387854" y="22949"/>
                          <a:pt x="572885" y="0"/>
                        </a:cubicBezTo>
                        <a:cubicBezTo>
                          <a:pt x="757916" y="-22949"/>
                          <a:pt x="923707" y="6797"/>
                          <a:pt x="1113942" y="0"/>
                        </a:cubicBezTo>
                        <a:cubicBezTo>
                          <a:pt x="1304177" y="-6797"/>
                          <a:pt x="1495991" y="20627"/>
                          <a:pt x="1686827" y="0"/>
                        </a:cubicBezTo>
                        <a:cubicBezTo>
                          <a:pt x="1877663" y="-20627"/>
                          <a:pt x="2170182" y="-20672"/>
                          <a:pt x="2323365" y="0"/>
                        </a:cubicBezTo>
                        <a:cubicBezTo>
                          <a:pt x="2476548" y="20672"/>
                          <a:pt x="2919164" y="6097"/>
                          <a:pt x="3182692" y="0"/>
                        </a:cubicBezTo>
                        <a:cubicBezTo>
                          <a:pt x="3183269" y="4624"/>
                          <a:pt x="3183511" y="11191"/>
                          <a:pt x="3182692" y="18288"/>
                        </a:cubicBezTo>
                        <a:cubicBezTo>
                          <a:pt x="3026065" y="-10849"/>
                          <a:pt x="2775006" y="23067"/>
                          <a:pt x="2546154" y="18288"/>
                        </a:cubicBezTo>
                        <a:cubicBezTo>
                          <a:pt x="2317302" y="13509"/>
                          <a:pt x="2168173" y="-8513"/>
                          <a:pt x="1845961" y="18288"/>
                        </a:cubicBezTo>
                        <a:cubicBezTo>
                          <a:pt x="1523749" y="45089"/>
                          <a:pt x="1450078" y="-844"/>
                          <a:pt x="1304904" y="18288"/>
                        </a:cubicBezTo>
                        <a:cubicBezTo>
                          <a:pt x="1159730" y="37420"/>
                          <a:pt x="942635" y="-10021"/>
                          <a:pt x="604711" y="18288"/>
                        </a:cubicBezTo>
                        <a:cubicBezTo>
                          <a:pt x="266787" y="46597"/>
                          <a:pt x="141927" y="-8395"/>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8528724"/>
      </p:ext>
    </p:extLst>
  </p:cSld>
  <p:clrMapOvr>
    <a:overrideClrMapping bg1="dk1" tx1="lt1" bg2="dk2" tx2="lt2" accent1="accent1" accent2="accent2" accent3="accent3" accent4="accent4" accent5="accent5" accent6="accent6" hlink="hlink" folHlink="folHlink"/>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ee the source image">
            <a:extLst>
              <a:ext uri="{FF2B5EF4-FFF2-40B4-BE49-F238E27FC236}">
                <a16:creationId xmlns:a16="http://schemas.microsoft.com/office/drawing/2014/main" id="{BEA30B17-59F9-456E-9A89-B7A208156D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47119" y="681529"/>
            <a:ext cx="4200785" cy="4258594"/>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C51360E3-9B1F-47AB-81CC-25AA3141098F}"/>
              </a:ext>
            </a:extLst>
          </p:cNvPr>
          <p:cNvSpPr/>
          <p:nvPr/>
        </p:nvSpPr>
        <p:spPr>
          <a:xfrm>
            <a:off x="3481925" y="2345611"/>
            <a:ext cx="1901354" cy="692497"/>
          </a:xfrm>
          <a:prstGeom prst="rect">
            <a:avLst/>
          </a:prstGeom>
          <a:noFill/>
        </p:spPr>
        <p:txBody>
          <a:bodyPr wrap="none" lIns="68580" tIns="34290" rIns="68580" bIns="34290">
            <a:spAutoFit/>
          </a:bodyPr>
          <a:lstStyle/>
          <a:p>
            <a:pPr algn="ctr"/>
            <a:r>
              <a:rPr lang="en-US" sz="405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Baptism</a:t>
            </a:r>
          </a:p>
        </p:txBody>
      </p:sp>
      <p:sp>
        <p:nvSpPr>
          <p:cNvPr id="6" name="TextBox 5">
            <a:extLst>
              <a:ext uri="{FF2B5EF4-FFF2-40B4-BE49-F238E27FC236}">
                <a16:creationId xmlns:a16="http://schemas.microsoft.com/office/drawing/2014/main" id="{C3AAAC7F-5FB0-4108-B456-BD792F225ED2}"/>
              </a:ext>
            </a:extLst>
          </p:cNvPr>
          <p:cNvSpPr txBox="1"/>
          <p:nvPr/>
        </p:nvSpPr>
        <p:spPr>
          <a:xfrm>
            <a:off x="289075" y="5370357"/>
            <a:ext cx="8563062" cy="1200329"/>
          </a:xfrm>
          <a:prstGeom prst="rect">
            <a:avLst/>
          </a:prstGeom>
          <a:noFill/>
        </p:spPr>
        <p:txBody>
          <a:bodyPr wrap="square" rtlCol="0">
            <a:spAutoFit/>
          </a:bodyPr>
          <a:lstStyle/>
          <a:p>
            <a:r>
              <a:rPr lang="en-US" sz="2400" dirty="0">
                <a:solidFill>
                  <a:srgbClr val="C00000"/>
                </a:solidFill>
                <a:latin typeface="system-ui"/>
              </a:rPr>
              <a:t>Baptism</a:t>
            </a:r>
            <a:r>
              <a:rPr lang="en-US" sz="2400" dirty="0">
                <a:solidFill>
                  <a:srgbClr val="000000"/>
                </a:solidFill>
                <a:latin typeface="system-ui"/>
              </a:rPr>
              <a:t>, which corresponds to this, </a:t>
            </a:r>
            <a:r>
              <a:rPr lang="en-US" sz="2400" dirty="0">
                <a:solidFill>
                  <a:srgbClr val="C00000"/>
                </a:solidFill>
                <a:latin typeface="system-ui"/>
              </a:rPr>
              <a:t>now saves you</a:t>
            </a:r>
            <a:r>
              <a:rPr lang="en-US" sz="2400" dirty="0">
                <a:solidFill>
                  <a:srgbClr val="000000"/>
                </a:solidFill>
                <a:latin typeface="system-ui"/>
              </a:rPr>
              <a:t>, not as a removal of dirt from the body but as an appeal to God for a good conscience, through the resurrection of </a:t>
            </a:r>
            <a:r>
              <a:rPr lang="en-US" sz="2400" dirty="0">
                <a:solidFill>
                  <a:srgbClr val="C00000"/>
                </a:solidFill>
                <a:latin typeface="system-ui"/>
              </a:rPr>
              <a:t>Jesus Christ</a:t>
            </a:r>
            <a:r>
              <a:rPr lang="en-US" sz="2400" dirty="0">
                <a:solidFill>
                  <a:srgbClr val="000000"/>
                </a:solidFill>
                <a:latin typeface="system-ui"/>
              </a:rPr>
              <a:t>	 – I Peter 3:21</a:t>
            </a:r>
            <a:endParaRPr lang="en-US" sz="2400" dirty="0"/>
          </a:p>
        </p:txBody>
      </p:sp>
      <p:sp>
        <p:nvSpPr>
          <p:cNvPr id="7" name="Rectangle 6">
            <a:extLst>
              <a:ext uri="{FF2B5EF4-FFF2-40B4-BE49-F238E27FC236}">
                <a16:creationId xmlns:a16="http://schemas.microsoft.com/office/drawing/2014/main" id="{4BF5E67B-AFF7-48D0-9C7E-686D24A3879A}"/>
              </a:ext>
            </a:extLst>
          </p:cNvPr>
          <p:cNvSpPr/>
          <p:nvPr/>
        </p:nvSpPr>
        <p:spPr>
          <a:xfrm>
            <a:off x="656960" y="1170062"/>
            <a:ext cx="1362169" cy="692497"/>
          </a:xfrm>
          <a:prstGeom prst="rect">
            <a:avLst/>
          </a:prstGeom>
          <a:noFill/>
        </p:spPr>
        <p:txBody>
          <a:bodyPr wrap="none" lIns="68580" tIns="34290" rIns="68580" bIns="34290">
            <a:spAutoFit/>
          </a:bodyPr>
          <a:lstStyle/>
          <a:p>
            <a:pPr algn="ctr"/>
            <a:r>
              <a:rPr lang="en-US" sz="4050" dirty="0">
                <a:ln w="0"/>
                <a:solidFill>
                  <a:schemeClr val="accent1"/>
                </a:solidFill>
                <a:effectLst>
                  <a:outerShdw blurRad="38100" dist="25400" dir="5400000" algn="ctr" rotWithShape="0">
                    <a:srgbClr val="6E747A">
                      <a:alpha val="43000"/>
                    </a:srgbClr>
                  </a:outerShdw>
                </a:effectLst>
              </a:rPr>
              <a:t>Grace</a:t>
            </a:r>
          </a:p>
        </p:txBody>
      </p:sp>
      <p:sp>
        <p:nvSpPr>
          <p:cNvPr id="8" name="Rectangle 7">
            <a:extLst>
              <a:ext uri="{FF2B5EF4-FFF2-40B4-BE49-F238E27FC236}">
                <a16:creationId xmlns:a16="http://schemas.microsoft.com/office/drawing/2014/main" id="{2EAE5F8C-9867-494B-8E25-4847D0744025}"/>
              </a:ext>
            </a:extLst>
          </p:cNvPr>
          <p:cNvSpPr/>
          <p:nvPr/>
        </p:nvSpPr>
        <p:spPr>
          <a:xfrm>
            <a:off x="571215" y="2157781"/>
            <a:ext cx="1469378" cy="692497"/>
          </a:xfrm>
          <a:prstGeom prst="rect">
            <a:avLst/>
          </a:prstGeom>
          <a:noFill/>
        </p:spPr>
        <p:txBody>
          <a:bodyPr wrap="none" lIns="68580" tIns="34290" rIns="68580" bIns="34290">
            <a:spAutoFit/>
          </a:bodyPr>
          <a:lstStyle/>
          <a:p>
            <a:pPr algn="ctr"/>
            <a:r>
              <a:rPr lang="en-US" sz="4050" dirty="0">
                <a:ln w="0"/>
                <a:solidFill>
                  <a:schemeClr val="accent1"/>
                </a:solidFill>
                <a:effectLst>
                  <a:outerShdw blurRad="38100" dist="25400" dir="5400000" algn="ctr" rotWithShape="0">
                    <a:srgbClr val="6E747A">
                      <a:alpha val="43000"/>
                    </a:srgbClr>
                  </a:outerShdw>
                </a:effectLst>
              </a:rPr>
              <a:t>Mercy</a:t>
            </a:r>
          </a:p>
        </p:txBody>
      </p:sp>
      <p:sp>
        <p:nvSpPr>
          <p:cNvPr id="9" name="Rectangle 8">
            <a:extLst>
              <a:ext uri="{FF2B5EF4-FFF2-40B4-BE49-F238E27FC236}">
                <a16:creationId xmlns:a16="http://schemas.microsoft.com/office/drawing/2014/main" id="{73D80D83-8A72-40F2-89A7-33A3541EFD15}"/>
              </a:ext>
            </a:extLst>
          </p:cNvPr>
          <p:cNvSpPr/>
          <p:nvPr/>
        </p:nvSpPr>
        <p:spPr>
          <a:xfrm>
            <a:off x="627720" y="3267309"/>
            <a:ext cx="1299010" cy="692497"/>
          </a:xfrm>
          <a:prstGeom prst="rect">
            <a:avLst/>
          </a:prstGeom>
          <a:noFill/>
        </p:spPr>
        <p:txBody>
          <a:bodyPr wrap="none" lIns="68580" tIns="34290" rIns="68580" bIns="34290">
            <a:spAutoFit/>
          </a:bodyPr>
          <a:lstStyle/>
          <a:p>
            <a:pPr algn="ctr"/>
            <a:r>
              <a:rPr lang="en-US" sz="4050" dirty="0">
                <a:ln w="0"/>
                <a:solidFill>
                  <a:schemeClr val="accent1"/>
                </a:solidFill>
                <a:effectLst>
                  <a:outerShdw blurRad="38100" dist="25400" dir="5400000" algn="ctr" rotWithShape="0">
                    <a:srgbClr val="6E747A">
                      <a:alpha val="43000"/>
                    </a:srgbClr>
                  </a:outerShdw>
                </a:effectLst>
              </a:rPr>
              <a:t>Word</a:t>
            </a:r>
          </a:p>
        </p:txBody>
      </p:sp>
      <p:sp>
        <p:nvSpPr>
          <p:cNvPr id="10" name="Rectangle 9">
            <a:extLst>
              <a:ext uri="{FF2B5EF4-FFF2-40B4-BE49-F238E27FC236}">
                <a16:creationId xmlns:a16="http://schemas.microsoft.com/office/drawing/2014/main" id="{70368D6C-213F-421E-A44E-EF610942448D}"/>
              </a:ext>
            </a:extLst>
          </p:cNvPr>
          <p:cNvSpPr/>
          <p:nvPr/>
        </p:nvSpPr>
        <p:spPr>
          <a:xfrm>
            <a:off x="7099157" y="3267309"/>
            <a:ext cx="1752980" cy="692497"/>
          </a:xfrm>
          <a:prstGeom prst="rect">
            <a:avLst/>
          </a:prstGeom>
          <a:noFill/>
        </p:spPr>
        <p:txBody>
          <a:bodyPr wrap="none" lIns="68580" tIns="34290" rIns="68580" bIns="34290">
            <a:spAutoFit/>
          </a:bodyPr>
          <a:lstStyle/>
          <a:p>
            <a:pPr algn="ctr"/>
            <a:r>
              <a:rPr lang="en-US" sz="4050" dirty="0">
                <a:ln w="0"/>
                <a:solidFill>
                  <a:schemeClr val="accent1"/>
                </a:solidFill>
                <a:effectLst>
                  <a:outerShdw blurRad="38100" dist="25400" dir="5400000" algn="ctr" rotWithShape="0">
                    <a:srgbClr val="6E747A">
                      <a:alpha val="43000"/>
                    </a:srgbClr>
                  </a:outerShdw>
                </a:effectLst>
              </a:rPr>
              <a:t>Receive</a:t>
            </a:r>
          </a:p>
        </p:txBody>
      </p:sp>
      <p:sp>
        <p:nvSpPr>
          <p:cNvPr id="11" name="Rectangle 10">
            <a:extLst>
              <a:ext uri="{FF2B5EF4-FFF2-40B4-BE49-F238E27FC236}">
                <a16:creationId xmlns:a16="http://schemas.microsoft.com/office/drawing/2014/main" id="{FC072122-5677-44F3-A614-6D84DFF5E4BB}"/>
              </a:ext>
            </a:extLst>
          </p:cNvPr>
          <p:cNvSpPr/>
          <p:nvPr/>
        </p:nvSpPr>
        <p:spPr>
          <a:xfrm>
            <a:off x="6001113" y="1365389"/>
            <a:ext cx="3142887" cy="577081"/>
          </a:xfrm>
          <a:prstGeom prst="rect">
            <a:avLst/>
          </a:prstGeom>
          <a:noFill/>
        </p:spPr>
        <p:txBody>
          <a:bodyPr wrap="square" lIns="68580" tIns="34290" rIns="68580" bIns="34290">
            <a:spAutoFit/>
          </a:bodyPr>
          <a:lstStyle/>
          <a:p>
            <a:pPr algn="ctr"/>
            <a:r>
              <a:rPr lang="en-US" sz="3300" dirty="0">
                <a:ln w="0"/>
                <a:solidFill>
                  <a:schemeClr val="accent1"/>
                </a:solidFill>
                <a:effectLst>
                  <a:outerShdw blurRad="38100" dist="25400" dir="5400000" algn="ctr" rotWithShape="0">
                    <a:srgbClr val="6E747A">
                      <a:alpha val="43000"/>
                    </a:srgbClr>
                  </a:outerShdw>
                </a:effectLst>
              </a:rPr>
              <a:t>Call on His Name</a:t>
            </a:r>
          </a:p>
        </p:txBody>
      </p:sp>
      <p:sp>
        <p:nvSpPr>
          <p:cNvPr id="12" name="Rectangle 11">
            <a:extLst>
              <a:ext uri="{FF2B5EF4-FFF2-40B4-BE49-F238E27FC236}">
                <a16:creationId xmlns:a16="http://schemas.microsoft.com/office/drawing/2014/main" id="{11DF50D2-B1F5-4839-85DF-ADA66008613E}"/>
              </a:ext>
            </a:extLst>
          </p:cNvPr>
          <p:cNvSpPr/>
          <p:nvPr/>
        </p:nvSpPr>
        <p:spPr>
          <a:xfrm>
            <a:off x="7524047" y="2345611"/>
            <a:ext cx="1177695" cy="692497"/>
          </a:xfrm>
          <a:prstGeom prst="rect">
            <a:avLst/>
          </a:prstGeom>
          <a:noFill/>
        </p:spPr>
        <p:txBody>
          <a:bodyPr wrap="none" lIns="68580" tIns="34290" rIns="68580" bIns="34290">
            <a:spAutoFit/>
          </a:bodyPr>
          <a:lstStyle/>
          <a:p>
            <a:pPr algn="ctr"/>
            <a:r>
              <a:rPr lang="en-US" sz="4050" dirty="0">
                <a:ln w="0"/>
                <a:solidFill>
                  <a:schemeClr val="accent1"/>
                </a:solidFill>
                <a:effectLst>
                  <a:outerShdw blurRad="38100" dist="25400" dir="5400000" algn="ctr" rotWithShape="0">
                    <a:srgbClr val="6E747A">
                      <a:alpha val="43000"/>
                    </a:srgbClr>
                  </a:outerShdw>
                </a:effectLst>
              </a:rPr>
              <a:t>Faith</a:t>
            </a:r>
          </a:p>
        </p:txBody>
      </p:sp>
      <p:cxnSp>
        <p:nvCxnSpPr>
          <p:cNvPr id="14" name="Straight Arrow Connector 13">
            <a:extLst>
              <a:ext uri="{FF2B5EF4-FFF2-40B4-BE49-F238E27FC236}">
                <a16:creationId xmlns:a16="http://schemas.microsoft.com/office/drawing/2014/main" id="{6C11C4A5-7622-49C8-BA3F-F3C887DD9B48}"/>
              </a:ext>
            </a:extLst>
          </p:cNvPr>
          <p:cNvCxnSpPr>
            <a:cxnSpLocks/>
          </p:cNvCxnSpPr>
          <p:nvPr/>
        </p:nvCxnSpPr>
        <p:spPr>
          <a:xfrm>
            <a:off x="2041008" y="1653929"/>
            <a:ext cx="1407916" cy="689546"/>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AA560D4-FC58-494C-B579-129543D4E005}"/>
              </a:ext>
            </a:extLst>
          </p:cNvPr>
          <p:cNvCxnSpPr>
            <a:cxnSpLocks/>
          </p:cNvCxnSpPr>
          <p:nvPr/>
        </p:nvCxnSpPr>
        <p:spPr>
          <a:xfrm>
            <a:off x="2097683" y="2586025"/>
            <a:ext cx="1351241" cy="35039"/>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236B2ED-1C8B-4B7E-9BE0-5E104D6CA2FB}"/>
              </a:ext>
            </a:extLst>
          </p:cNvPr>
          <p:cNvCxnSpPr>
            <a:cxnSpLocks/>
          </p:cNvCxnSpPr>
          <p:nvPr/>
        </p:nvCxnSpPr>
        <p:spPr>
          <a:xfrm flipV="1">
            <a:off x="1970990" y="2920355"/>
            <a:ext cx="1477934" cy="665919"/>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9E8195C-11AD-401D-8345-9849B66B8D8A}"/>
              </a:ext>
            </a:extLst>
          </p:cNvPr>
          <p:cNvCxnSpPr>
            <a:cxnSpLocks/>
          </p:cNvCxnSpPr>
          <p:nvPr/>
        </p:nvCxnSpPr>
        <p:spPr>
          <a:xfrm flipH="1">
            <a:off x="5449088" y="1909765"/>
            <a:ext cx="907073" cy="52656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283E087-99D8-427B-A78D-542B950C6493}"/>
              </a:ext>
            </a:extLst>
          </p:cNvPr>
          <p:cNvCxnSpPr>
            <a:cxnSpLocks/>
          </p:cNvCxnSpPr>
          <p:nvPr/>
        </p:nvCxnSpPr>
        <p:spPr>
          <a:xfrm flipH="1" flipV="1">
            <a:off x="5416280" y="2691859"/>
            <a:ext cx="2058203" cy="20069"/>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0290DC-37B1-4307-9295-AE245AB70E53}"/>
              </a:ext>
            </a:extLst>
          </p:cNvPr>
          <p:cNvCxnSpPr>
            <a:cxnSpLocks/>
          </p:cNvCxnSpPr>
          <p:nvPr/>
        </p:nvCxnSpPr>
        <p:spPr>
          <a:xfrm flipH="1" flipV="1">
            <a:off x="5416281" y="2930190"/>
            <a:ext cx="1698811" cy="621449"/>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1550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165DE-70C8-4BC8-A1ED-2854C2E7EB63}"/>
              </a:ext>
            </a:extLst>
          </p:cNvPr>
          <p:cNvSpPr>
            <a:spLocks noGrp="1"/>
          </p:cNvSpPr>
          <p:nvPr>
            <p:ph type="ctrTitle"/>
          </p:nvPr>
        </p:nvSpPr>
        <p:spPr>
          <a:xfrm>
            <a:off x="842652" y="3932178"/>
            <a:ext cx="7346728" cy="1107762"/>
          </a:xfrm>
        </p:spPr>
        <p:txBody>
          <a:bodyPr>
            <a:normAutofit fontScale="90000"/>
          </a:bodyPr>
          <a:lstStyle/>
          <a:p>
            <a:r>
              <a:rPr lang="en-US" sz="7725" b="1" dirty="0">
                <a:solidFill>
                  <a:srgbClr val="FFFFFF"/>
                </a:solidFill>
              </a:rPr>
              <a:t>Saved</a:t>
            </a:r>
          </a:p>
        </p:txBody>
      </p:sp>
      <p:sp>
        <p:nvSpPr>
          <p:cNvPr id="3" name="Subtitle 2">
            <a:extLst>
              <a:ext uri="{FF2B5EF4-FFF2-40B4-BE49-F238E27FC236}">
                <a16:creationId xmlns:a16="http://schemas.microsoft.com/office/drawing/2014/main" id="{1B14576F-07F9-4F16-A683-D14D04A51BDE}"/>
              </a:ext>
            </a:extLst>
          </p:cNvPr>
          <p:cNvSpPr>
            <a:spLocks noGrp="1"/>
          </p:cNvSpPr>
          <p:nvPr>
            <p:ph type="subTitle" idx="1"/>
          </p:nvPr>
        </p:nvSpPr>
        <p:spPr>
          <a:xfrm>
            <a:off x="842652" y="5242880"/>
            <a:ext cx="7346728" cy="554930"/>
          </a:xfrm>
        </p:spPr>
        <p:txBody>
          <a:bodyPr>
            <a:normAutofit/>
          </a:bodyPr>
          <a:lstStyle/>
          <a:p>
            <a:r>
              <a:rPr lang="en-US" sz="3300" dirty="0">
                <a:solidFill>
                  <a:srgbClr val="FFFFFF"/>
                </a:solidFill>
              </a:rPr>
              <a:t>Putting the Pieces Together</a:t>
            </a:r>
          </a:p>
        </p:txBody>
      </p:sp>
      <p:cxnSp>
        <p:nvCxnSpPr>
          <p:cNvPr id="5" name="Straight Connector 4">
            <a:extLst>
              <a:ext uri="{FF2B5EF4-FFF2-40B4-BE49-F238E27FC236}">
                <a16:creationId xmlns:a16="http://schemas.microsoft.com/office/drawing/2014/main" id="{A6CF3D60-30A7-40B3-B43E-3D65EFDAD33B}"/>
              </a:ext>
            </a:extLst>
          </p:cNvPr>
          <p:cNvCxnSpPr>
            <a:cxnSpLocks/>
          </p:cNvCxnSpPr>
          <p:nvPr/>
        </p:nvCxnSpPr>
        <p:spPr>
          <a:xfrm flipV="1">
            <a:off x="2563790" y="5141409"/>
            <a:ext cx="4014132" cy="1"/>
          </a:xfrm>
          <a:prstGeom prst="line">
            <a:avLst/>
          </a:prstGeom>
          <a:ln w="762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4" name="Picture 2" descr="See the source image">
            <a:extLst>
              <a:ext uri="{FF2B5EF4-FFF2-40B4-BE49-F238E27FC236}">
                <a16:creationId xmlns:a16="http://schemas.microsoft.com/office/drawing/2014/main" id="{A011939B-E8C6-4B5E-840A-277DE4ACE8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9C178884-9435-423E-A3D2-8C2560901A53}"/>
              </a:ext>
            </a:extLst>
          </p:cNvPr>
          <p:cNvSpPr txBox="1">
            <a:spLocks/>
          </p:cNvSpPr>
          <p:nvPr/>
        </p:nvSpPr>
        <p:spPr>
          <a:xfrm>
            <a:off x="1123535" y="4099904"/>
            <a:ext cx="6884123" cy="147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0300" b="1">
                <a:solidFill>
                  <a:srgbClr val="FFFFFF"/>
                </a:solidFill>
              </a:rPr>
              <a:t>Saved</a:t>
            </a:r>
            <a:endParaRPr lang="en-US" sz="10300" b="1" dirty="0">
              <a:solidFill>
                <a:srgbClr val="FFFFFF"/>
              </a:solidFill>
            </a:endParaRPr>
          </a:p>
        </p:txBody>
      </p:sp>
      <p:sp>
        <p:nvSpPr>
          <p:cNvPr id="11" name="Subtitle 2">
            <a:extLst>
              <a:ext uri="{FF2B5EF4-FFF2-40B4-BE49-F238E27FC236}">
                <a16:creationId xmlns:a16="http://schemas.microsoft.com/office/drawing/2014/main" id="{054874A2-7EE6-4518-9CC2-AE9D073D0B2B}"/>
              </a:ext>
            </a:extLst>
          </p:cNvPr>
          <p:cNvSpPr txBox="1">
            <a:spLocks/>
          </p:cNvSpPr>
          <p:nvPr/>
        </p:nvSpPr>
        <p:spPr>
          <a:xfrm>
            <a:off x="1123536" y="5847507"/>
            <a:ext cx="6884123" cy="7399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a:solidFill>
                  <a:srgbClr val="FFFFFF"/>
                </a:solidFill>
              </a:rPr>
              <a:t>Putting the Pieces Together</a:t>
            </a:r>
            <a:endParaRPr lang="en-US" sz="4400" dirty="0">
              <a:solidFill>
                <a:srgbClr val="FFFFFF"/>
              </a:solidFill>
            </a:endParaRPr>
          </a:p>
        </p:txBody>
      </p:sp>
      <p:cxnSp>
        <p:nvCxnSpPr>
          <p:cNvPr id="12" name="Straight Connector 11">
            <a:extLst>
              <a:ext uri="{FF2B5EF4-FFF2-40B4-BE49-F238E27FC236}">
                <a16:creationId xmlns:a16="http://schemas.microsoft.com/office/drawing/2014/main" id="{D3A06ED2-88A1-464A-A3B8-A2E6AAEED4D8}"/>
              </a:ext>
            </a:extLst>
          </p:cNvPr>
          <p:cNvCxnSpPr>
            <a:cxnSpLocks/>
          </p:cNvCxnSpPr>
          <p:nvPr/>
        </p:nvCxnSpPr>
        <p:spPr>
          <a:xfrm flipV="1">
            <a:off x="3418387" y="5712211"/>
            <a:ext cx="3761372" cy="3"/>
          </a:xfrm>
          <a:prstGeom prst="line">
            <a:avLst/>
          </a:prstGeom>
          <a:ln w="762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460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3E2DE9-97B5-4A79-B796-A0156986A40F}"/>
              </a:ext>
            </a:extLst>
          </p:cNvPr>
          <p:cNvSpPr>
            <a:spLocks noGrp="1"/>
          </p:cNvSpPr>
          <p:nvPr>
            <p:ph idx="1"/>
          </p:nvPr>
        </p:nvSpPr>
        <p:spPr>
          <a:xfrm>
            <a:off x="312490" y="258792"/>
            <a:ext cx="8519021" cy="6495691"/>
          </a:xfrm>
        </p:spPr>
        <p:txBody>
          <a:bodyPr>
            <a:normAutofit fontScale="92500"/>
          </a:bodyPr>
          <a:lstStyle/>
          <a:p>
            <a:r>
              <a:rPr lang="en-US" b="0" i="0" dirty="0">
                <a:solidFill>
                  <a:srgbClr val="000000"/>
                </a:solidFill>
                <a:effectLst/>
                <a:latin typeface="system-ui"/>
              </a:rPr>
              <a:t>By no means! How can we who died to sin still live in it? </a:t>
            </a:r>
            <a:r>
              <a:rPr lang="en-US" b="1" i="0" baseline="30000" dirty="0">
                <a:solidFill>
                  <a:srgbClr val="000000"/>
                </a:solidFill>
                <a:effectLst/>
                <a:latin typeface="system-ui"/>
              </a:rPr>
              <a:t> </a:t>
            </a:r>
            <a:r>
              <a:rPr lang="en-US" b="0" i="0" dirty="0">
                <a:solidFill>
                  <a:srgbClr val="000000"/>
                </a:solidFill>
                <a:effectLst/>
                <a:latin typeface="system-ui"/>
              </a:rPr>
              <a:t>Do you not know that all of us who have been </a:t>
            </a:r>
            <a:r>
              <a:rPr lang="en-US" b="0" i="0" dirty="0">
                <a:solidFill>
                  <a:srgbClr val="C00000"/>
                </a:solidFill>
                <a:effectLst/>
                <a:latin typeface="system-ui"/>
              </a:rPr>
              <a:t>baptized into Christ Jesus </a:t>
            </a:r>
            <a:r>
              <a:rPr lang="en-US" b="0" i="0" dirty="0">
                <a:solidFill>
                  <a:srgbClr val="000000"/>
                </a:solidFill>
                <a:effectLst/>
                <a:latin typeface="system-ui"/>
              </a:rPr>
              <a:t>were baptized into his death? We know that our old self</a:t>
            </a:r>
            <a:r>
              <a:rPr lang="en-US" baseline="30000" dirty="0">
                <a:solidFill>
                  <a:srgbClr val="000000"/>
                </a:solidFill>
                <a:latin typeface="system-ui"/>
              </a:rPr>
              <a:t> </a:t>
            </a:r>
            <a:r>
              <a:rPr lang="en-US" b="0" i="0" dirty="0">
                <a:solidFill>
                  <a:srgbClr val="000000"/>
                </a:solidFill>
                <a:effectLst/>
                <a:latin typeface="system-ui"/>
              </a:rPr>
              <a:t>was crucified with him in order that the body of sin might be brought to nothing, so that we would no longer be enslaved to sin.		– Romans 6:2-3, 6</a:t>
            </a:r>
          </a:p>
          <a:p>
            <a:r>
              <a:rPr lang="en-US" b="0" i="0" dirty="0">
                <a:solidFill>
                  <a:srgbClr val="000000"/>
                </a:solidFill>
                <a:effectLst/>
                <a:latin typeface="system-ui"/>
              </a:rPr>
              <a:t>But now that </a:t>
            </a:r>
            <a:r>
              <a:rPr lang="en-US" b="1" i="0" dirty="0">
                <a:solidFill>
                  <a:srgbClr val="000000"/>
                </a:solidFill>
                <a:effectLst/>
                <a:latin typeface="system-ui"/>
              </a:rPr>
              <a:t>faith</a:t>
            </a:r>
            <a:r>
              <a:rPr lang="en-US" b="0" i="0" dirty="0">
                <a:solidFill>
                  <a:srgbClr val="000000"/>
                </a:solidFill>
                <a:effectLst/>
                <a:latin typeface="system-ui"/>
              </a:rPr>
              <a:t> has come, we are no longer under a guardian, </a:t>
            </a:r>
            <a:r>
              <a:rPr lang="en-US" b="1" i="0" baseline="30000" dirty="0">
                <a:solidFill>
                  <a:srgbClr val="000000"/>
                </a:solidFill>
                <a:effectLst/>
                <a:latin typeface="system-ui"/>
              </a:rPr>
              <a:t> </a:t>
            </a:r>
            <a:r>
              <a:rPr lang="en-US" b="0" i="0" dirty="0">
                <a:solidFill>
                  <a:srgbClr val="000000"/>
                </a:solidFill>
                <a:effectLst/>
                <a:latin typeface="system-ui"/>
              </a:rPr>
              <a:t>for in Christ Jesus you are all sons of God, through </a:t>
            </a:r>
            <a:r>
              <a:rPr lang="en-US" b="1" i="0" dirty="0">
                <a:solidFill>
                  <a:srgbClr val="000000"/>
                </a:solidFill>
                <a:effectLst/>
                <a:latin typeface="system-ui"/>
              </a:rPr>
              <a:t>faith</a:t>
            </a:r>
            <a:r>
              <a:rPr lang="en-US" b="0" i="0" dirty="0">
                <a:solidFill>
                  <a:srgbClr val="000000"/>
                </a:solidFill>
                <a:effectLst/>
                <a:latin typeface="system-ui"/>
              </a:rPr>
              <a:t>. </a:t>
            </a:r>
            <a:r>
              <a:rPr lang="en-US" b="1" i="0" baseline="30000" dirty="0">
                <a:solidFill>
                  <a:srgbClr val="000000"/>
                </a:solidFill>
                <a:effectLst/>
                <a:latin typeface="system-ui"/>
              </a:rPr>
              <a:t> </a:t>
            </a:r>
            <a:r>
              <a:rPr lang="en-US" b="0" i="0" dirty="0">
                <a:solidFill>
                  <a:srgbClr val="C00000"/>
                </a:solidFill>
                <a:effectLst/>
                <a:latin typeface="system-ui"/>
              </a:rPr>
              <a:t>For as many of you as were baptized into Christ have put on Christ</a:t>
            </a:r>
            <a:r>
              <a:rPr lang="en-US" b="0" i="0" dirty="0">
                <a:solidFill>
                  <a:srgbClr val="000000"/>
                </a:solidFill>
                <a:effectLst/>
                <a:latin typeface="system-ui"/>
              </a:rPr>
              <a:t>. </a:t>
            </a:r>
            <a:r>
              <a:rPr lang="en-US" b="1" i="0" baseline="30000" dirty="0">
                <a:solidFill>
                  <a:srgbClr val="000000"/>
                </a:solidFill>
                <a:effectLst/>
                <a:latin typeface="system-ui"/>
              </a:rPr>
              <a:t> </a:t>
            </a:r>
            <a:r>
              <a:rPr lang="en-US" b="0" i="0" dirty="0">
                <a:solidFill>
                  <a:srgbClr val="000000"/>
                </a:solidFill>
                <a:effectLst/>
                <a:latin typeface="system-ui"/>
              </a:rPr>
              <a:t>There is neither Jew nor Greek, there is neither slave nor free, there is no male and female, for you are all one in Christ Jesus. And if you are Christ's, then you are Abraham's offspring, heirs according to promise</a:t>
            </a:r>
            <a:r>
              <a:rPr lang="en-US" dirty="0">
                <a:solidFill>
                  <a:srgbClr val="000000"/>
                </a:solidFill>
                <a:latin typeface="system-ui"/>
              </a:rPr>
              <a:t>						</a:t>
            </a:r>
            <a:r>
              <a:rPr lang="en-US" b="0" i="0" dirty="0">
                <a:solidFill>
                  <a:srgbClr val="000000"/>
                </a:solidFill>
                <a:effectLst/>
                <a:latin typeface="system-ui"/>
              </a:rPr>
              <a:t>-- Galatians 3:25-29</a:t>
            </a:r>
          </a:p>
          <a:p>
            <a:r>
              <a:rPr lang="en-US" b="0" i="0" dirty="0">
                <a:effectLst/>
                <a:latin typeface="system-ui"/>
              </a:rPr>
              <a:t>Whoever</a:t>
            </a:r>
            <a:r>
              <a:rPr lang="en-US" b="1" i="0" dirty="0">
                <a:effectLst/>
                <a:latin typeface="system-ui"/>
              </a:rPr>
              <a:t> believes </a:t>
            </a:r>
            <a:r>
              <a:rPr lang="en-US" b="0" i="0" dirty="0">
                <a:solidFill>
                  <a:srgbClr val="C00000"/>
                </a:solidFill>
                <a:effectLst/>
                <a:latin typeface="system-ui"/>
              </a:rPr>
              <a:t>and is baptized </a:t>
            </a:r>
            <a:r>
              <a:rPr lang="en-US" b="1" i="0" dirty="0">
                <a:solidFill>
                  <a:srgbClr val="000000"/>
                </a:solidFill>
                <a:effectLst/>
                <a:latin typeface="system-ui"/>
              </a:rPr>
              <a:t>will be saved</a:t>
            </a:r>
            <a:r>
              <a:rPr lang="en-US" b="0" i="0" dirty="0">
                <a:solidFill>
                  <a:srgbClr val="000000"/>
                </a:solidFill>
                <a:effectLst/>
                <a:latin typeface="system-ui"/>
              </a:rPr>
              <a:t>, but whoever does not believe will be condemned						– Mark 16:16</a:t>
            </a:r>
            <a:endParaRPr lang="en-US" dirty="0"/>
          </a:p>
        </p:txBody>
      </p:sp>
    </p:spTree>
    <p:extLst>
      <p:ext uri="{BB962C8B-B14F-4D97-AF65-F5344CB8AC3E}">
        <p14:creationId xmlns:p14="http://schemas.microsoft.com/office/powerpoint/2010/main" val="326561604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ee the source image">
            <a:extLst>
              <a:ext uri="{FF2B5EF4-FFF2-40B4-BE49-F238E27FC236}">
                <a16:creationId xmlns:a16="http://schemas.microsoft.com/office/drawing/2014/main" id="{CB374BE0-70A1-4E37-B962-A1EE3D76F021}"/>
              </a:ext>
            </a:extLst>
          </p:cNvPr>
          <p:cNvPicPr>
            <a:picLocks noGrp="1" noChangeAspect="1" noChangeArrowheads="1"/>
          </p:cNvPicPr>
          <p:nvPr>
            <p:ph idx="1"/>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A7A8E90-B4BF-4D13-98A7-8B87FC73CD3A}"/>
              </a:ext>
            </a:extLst>
          </p:cNvPr>
          <p:cNvSpPr/>
          <p:nvPr/>
        </p:nvSpPr>
        <p:spPr>
          <a:xfrm>
            <a:off x="1521318" y="2436421"/>
            <a:ext cx="6239786" cy="1985159"/>
          </a:xfrm>
          <a:prstGeom prst="rect">
            <a:avLst/>
          </a:prstGeom>
          <a:noFill/>
        </p:spPr>
        <p:txBody>
          <a:bodyPr wrap="none" lIns="68580" tIns="34290" rIns="68580" bIns="34290">
            <a:spAutoFit/>
          </a:bodyPr>
          <a:lstStyle/>
          <a:p>
            <a:pPr algn="ctr"/>
            <a:r>
              <a:rPr lang="en-US" sz="12450" b="1" dirty="0">
                <a:ln w="9525">
                  <a:solidFill>
                    <a:schemeClr val="bg1"/>
                  </a:solidFill>
                  <a:prstDash val="solid"/>
                </a:ln>
                <a:effectLst>
                  <a:outerShdw blurRad="12700" dist="38100" dir="2700000" algn="tl" rotWithShape="0">
                    <a:schemeClr val="bg1">
                      <a:lumMod val="50000"/>
                    </a:schemeClr>
                  </a:outerShdw>
                </a:effectLst>
              </a:rPr>
              <a:t>Salvation</a:t>
            </a:r>
          </a:p>
        </p:txBody>
      </p:sp>
      <p:sp>
        <p:nvSpPr>
          <p:cNvPr id="6" name="TextBox 5">
            <a:extLst>
              <a:ext uri="{FF2B5EF4-FFF2-40B4-BE49-F238E27FC236}">
                <a16:creationId xmlns:a16="http://schemas.microsoft.com/office/drawing/2014/main" id="{88D73546-948B-41AD-B271-29070872C4C4}"/>
              </a:ext>
            </a:extLst>
          </p:cNvPr>
          <p:cNvSpPr txBox="1"/>
          <p:nvPr/>
        </p:nvSpPr>
        <p:spPr>
          <a:xfrm>
            <a:off x="1361114" y="2355469"/>
            <a:ext cx="6536094" cy="2169825"/>
          </a:xfrm>
          <a:prstGeom prst="rect">
            <a:avLst/>
          </a:prstGeom>
          <a:solidFill>
            <a:srgbClr val="262626">
              <a:alpha val="74902"/>
            </a:srgbClr>
          </a:solidFill>
        </p:spPr>
        <p:txBody>
          <a:bodyPr wrap="square" rtlCol="0">
            <a:spAutoFit/>
          </a:bodyPr>
          <a:lstStyle/>
          <a:p>
            <a:r>
              <a:rPr lang="en-US" sz="2700" dirty="0">
                <a:solidFill>
                  <a:schemeClr val="bg1"/>
                </a:solidFill>
                <a:latin typeface="system-ui"/>
              </a:rPr>
              <a:t>I have been crucified with Christ. It is no longer I who live, but Christ who lives in me. And the life I now live in the flesh I live by faith in the Son of God, who loved me and gave himself for me – Galatians 2:20</a:t>
            </a:r>
            <a:endParaRPr lang="en-US" sz="2700" dirty="0">
              <a:solidFill>
                <a:schemeClr val="bg1"/>
              </a:solidFill>
            </a:endParaRPr>
          </a:p>
        </p:txBody>
      </p:sp>
    </p:spTree>
    <p:extLst>
      <p:ext uri="{BB962C8B-B14F-4D97-AF65-F5344CB8AC3E}">
        <p14:creationId xmlns:p14="http://schemas.microsoft.com/office/powerpoint/2010/main" val="2980405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268DF228-0F8F-430A-9ECE-CC7878C899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763" b="2417"/>
          <a:stretch/>
        </p:blipFill>
        <p:spPr bwMode="auto">
          <a:xfrm>
            <a:off x="15" y="0"/>
            <a:ext cx="9143985" cy="6857999"/>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9144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17F92F-F316-445C-A2BB-41D8818A7FDB}"/>
              </a:ext>
            </a:extLst>
          </p:cNvPr>
          <p:cNvSpPr>
            <a:spLocks noGrp="1"/>
          </p:cNvSpPr>
          <p:nvPr>
            <p:ph type="title"/>
          </p:nvPr>
        </p:nvSpPr>
        <p:spPr>
          <a:xfrm>
            <a:off x="392906" y="5317240"/>
            <a:ext cx="8408194" cy="744836"/>
          </a:xfrm>
        </p:spPr>
        <p:txBody>
          <a:bodyPr vert="horz" lIns="91440" tIns="45720" rIns="91440" bIns="45720" rtlCol="0" anchor="ctr">
            <a:normAutofit/>
          </a:bodyPr>
          <a:lstStyle/>
          <a:p>
            <a:pPr algn="ctr"/>
            <a:r>
              <a:rPr lang="en-US" sz="3100">
                <a:solidFill>
                  <a:schemeClr val="tx1">
                    <a:lumMod val="85000"/>
                    <a:lumOff val="15000"/>
                  </a:schemeClr>
                </a:solidFill>
              </a:rPr>
              <a:t>Jesus: “The Picture on the Box”</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52769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2E32CF-916A-4DBC-9C11-B1CB582C9959}"/>
              </a:ext>
            </a:extLst>
          </p:cNvPr>
          <p:cNvSpPr/>
          <p:nvPr/>
        </p:nvSpPr>
        <p:spPr>
          <a:xfrm>
            <a:off x="0" y="0"/>
            <a:ext cx="9144000" cy="68580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E1766040-EC6A-45FF-8A26-E0E9746E6EEF}"/>
              </a:ext>
            </a:extLst>
          </p:cNvPr>
          <p:cNvSpPr>
            <a:spLocks noGrp="1"/>
          </p:cNvSpPr>
          <p:nvPr>
            <p:ph type="title"/>
          </p:nvPr>
        </p:nvSpPr>
        <p:spPr/>
        <p:txBody>
          <a:bodyPr/>
          <a:lstStyle/>
          <a:p>
            <a:r>
              <a:rPr lang="en-US" dirty="0">
                <a:solidFill>
                  <a:schemeClr val="bg1"/>
                </a:solidFill>
              </a:rPr>
              <a:t>Jesus: The Picture on the Box</a:t>
            </a:r>
          </a:p>
        </p:txBody>
      </p:sp>
      <p:sp>
        <p:nvSpPr>
          <p:cNvPr id="3" name="Content Placeholder 2">
            <a:extLst>
              <a:ext uri="{FF2B5EF4-FFF2-40B4-BE49-F238E27FC236}">
                <a16:creationId xmlns:a16="http://schemas.microsoft.com/office/drawing/2014/main" id="{E50C995B-1F8D-45D9-A46E-9396893EF957}"/>
              </a:ext>
            </a:extLst>
          </p:cNvPr>
          <p:cNvSpPr>
            <a:spLocks noGrp="1"/>
          </p:cNvSpPr>
          <p:nvPr>
            <p:ph idx="1"/>
          </p:nvPr>
        </p:nvSpPr>
        <p:spPr>
          <a:xfrm>
            <a:off x="628650" y="1489194"/>
            <a:ext cx="7886700" cy="4351338"/>
          </a:xfrm>
        </p:spPr>
        <p:txBody>
          <a:bodyPr>
            <a:normAutofit/>
          </a:bodyPr>
          <a:lstStyle/>
          <a:p>
            <a:r>
              <a:rPr lang="en-US" dirty="0">
                <a:solidFill>
                  <a:schemeClr val="bg1"/>
                </a:solidFill>
              </a:rPr>
              <a:t>By His Own Words, Jesus Showed Himself Essential</a:t>
            </a:r>
          </a:p>
          <a:p>
            <a:pPr lvl="1"/>
            <a:r>
              <a:rPr lang="en-US" dirty="0">
                <a:solidFill>
                  <a:schemeClr val="bg1"/>
                </a:solidFill>
                <a:latin typeface="system-ui"/>
              </a:rPr>
              <a:t>Jesus said to him, “I am </a:t>
            </a:r>
            <a:r>
              <a:rPr lang="en-US" dirty="0">
                <a:solidFill>
                  <a:srgbClr val="FFFF00"/>
                </a:solidFill>
                <a:latin typeface="system-ui"/>
              </a:rPr>
              <a:t>the</a:t>
            </a:r>
            <a:r>
              <a:rPr lang="en-US" dirty="0">
                <a:solidFill>
                  <a:schemeClr val="bg1"/>
                </a:solidFill>
                <a:latin typeface="system-ui"/>
              </a:rPr>
              <a:t> </a:t>
            </a:r>
            <a:r>
              <a:rPr lang="en-US" u="sng" dirty="0">
                <a:solidFill>
                  <a:schemeClr val="bg1"/>
                </a:solidFill>
                <a:latin typeface="system-ui"/>
              </a:rPr>
              <a:t>way</a:t>
            </a:r>
            <a:r>
              <a:rPr lang="en-US" dirty="0">
                <a:solidFill>
                  <a:schemeClr val="bg1"/>
                </a:solidFill>
                <a:latin typeface="system-ui"/>
              </a:rPr>
              <a:t>, and </a:t>
            </a:r>
            <a:r>
              <a:rPr lang="en-US" dirty="0">
                <a:solidFill>
                  <a:srgbClr val="FFFF00"/>
                </a:solidFill>
                <a:latin typeface="system-ui"/>
              </a:rPr>
              <a:t>the</a:t>
            </a:r>
            <a:r>
              <a:rPr lang="en-US" dirty="0">
                <a:solidFill>
                  <a:schemeClr val="bg1"/>
                </a:solidFill>
                <a:latin typeface="system-ui"/>
              </a:rPr>
              <a:t> </a:t>
            </a:r>
            <a:r>
              <a:rPr lang="en-US" u="sng" dirty="0">
                <a:solidFill>
                  <a:schemeClr val="bg1"/>
                </a:solidFill>
                <a:latin typeface="system-ui"/>
              </a:rPr>
              <a:t>truth</a:t>
            </a:r>
            <a:r>
              <a:rPr lang="en-US" dirty="0">
                <a:solidFill>
                  <a:schemeClr val="bg1"/>
                </a:solidFill>
                <a:latin typeface="system-ui"/>
              </a:rPr>
              <a:t>, and </a:t>
            </a:r>
            <a:r>
              <a:rPr lang="en-US" dirty="0">
                <a:solidFill>
                  <a:srgbClr val="FFFF00"/>
                </a:solidFill>
                <a:latin typeface="system-ui"/>
              </a:rPr>
              <a:t>the</a:t>
            </a:r>
            <a:r>
              <a:rPr lang="en-US" dirty="0">
                <a:solidFill>
                  <a:schemeClr val="bg1"/>
                </a:solidFill>
                <a:latin typeface="system-ui"/>
              </a:rPr>
              <a:t> </a:t>
            </a:r>
            <a:r>
              <a:rPr lang="en-US" u="sng" dirty="0">
                <a:solidFill>
                  <a:schemeClr val="bg1"/>
                </a:solidFill>
                <a:latin typeface="system-ui"/>
              </a:rPr>
              <a:t>life</a:t>
            </a:r>
            <a:r>
              <a:rPr lang="en-US" dirty="0">
                <a:solidFill>
                  <a:schemeClr val="bg1"/>
                </a:solidFill>
                <a:latin typeface="system-ui"/>
              </a:rPr>
              <a:t>. No one comes to the Father </a:t>
            </a:r>
            <a:r>
              <a:rPr lang="en-US" b="1" dirty="0">
                <a:solidFill>
                  <a:schemeClr val="bg1"/>
                </a:solidFill>
                <a:latin typeface="system-ui"/>
              </a:rPr>
              <a:t>except through me </a:t>
            </a:r>
            <a:r>
              <a:rPr lang="en-US" dirty="0">
                <a:solidFill>
                  <a:schemeClr val="bg1"/>
                </a:solidFill>
                <a:latin typeface="system-ui"/>
              </a:rPr>
              <a:t>– John 14:6</a:t>
            </a:r>
          </a:p>
          <a:p>
            <a:r>
              <a:rPr lang="en-US" dirty="0">
                <a:solidFill>
                  <a:schemeClr val="bg1"/>
                </a:solidFill>
                <a:latin typeface="system-ui"/>
              </a:rPr>
              <a:t>New Testament Writers Echo this Sentiment</a:t>
            </a:r>
            <a:endParaRPr lang="en-US" dirty="0">
              <a:solidFill>
                <a:schemeClr val="bg1"/>
              </a:solidFill>
            </a:endParaRPr>
          </a:p>
        </p:txBody>
      </p:sp>
      <p:pic>
        <p:nvPicPr>
          <p:cNvPr id="3074" name="Picture 2" descr="See the source image">
            <a:extLst>
              <a:ext uri="{FF2B5EF4-FFF2-40B4-BE49-F238E27FC236}">
                <a16:creationId xmlns:a16="http://schemas.microsoft.com/office/drawing/2014/main" id="{D1231EFB-D7CC-4668-B88F-7877EAD31C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9616" y="5218993"/>
            <a:ext cx="2038582" cy="1700942"/>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D942867-65B9-41F1-8E6A-FAA1966246A1}"/>
              </a:ext>
            </a:extLst>
          </p:cNvPr>
          <p:cNvSpPr txBox="1"/>
          <p:nvPr/>
        </p:nvSpPr>
        <p:spPr>
          <a:xfrm>
            <a:off x="83376" y="3741437"/>
            <a:ext cx="7641515" cy="3254737"/>
          </a:xfrm>
          <a:prstGeom prst="rect">
            <a:avLst/>
          </a:prstGeom>
          <a:noFill/>
        </p:spPr>
        <p:txBody>
          <a:bodyPr wrap="square" rtlCol="0">
            <a:spAutoFit/>
          </a:bodyPr>
          <a:lstStyle/>
          <a:p>
            <a:r>
              <a:rPr lang="en-US" sz="2300" dirty="0">
                <a:solidFill>
                  <a:schemeClr val="bg2"/>
                </a:solidFill>
                <a:latin typeface="system-ui"/>
              </a:rPr>
              <a:t>The saying is trustworthy and deserving of full acceptance, that Christ </a:t>
            </a:r>
            <a:r>
              <a:rPr lang="en-US" sz="2300" dirty="0">
                <a:solidFill>
                  <a:srgbClr val="FFFF00"/>
                </a:solidFill>
                <a:latin typeface="system-ui"/>
              </a:rPr>
              <a:t>Jesus came into the world to save sinners</a:t>
            </a:r>
            <a:r>
              <a:rPr lang="en-US" sz="2300" dirty="0">
                <a:solidFill>
                  <a:schemeClr val="bg2"/>
                </a:solidFill>
                <a:latin typeface="system-ui"/>
              </a:rPr>
              <a:t>, of whom I am the foremost	-- I Timothy 1:15</a:t>
            </a:r>
          </a:p>
          <a:p>
            <a:r>
              <a:rPr lang="en-US" sz="2300" dirty="0">
                <a:solidFill>
                  <a:schemeClr val="bg2"/>
                </a:solidFill>
                <a:latin typeface="system-ui"/>
              </a:rPr>
              <a:t>Since, therefore, we have now been justified by his blood, much more shall we be </a:t>
            </a:r>
            <a:r>
              <a:rPr lang="en-US" sz="2300" dirty="0">
                <a:solidFill>
                  <a:srgbClr val="FFFF00"/>
                </a:solidFill>
                <a:latin typeface="system-ui"/>
              </a:rPr>
              <a:t>saved by him </a:t>
            </a:r>
            <a:r>
              <a:rPr lang="en-US" sz="2300" dirty="0">
                <a:solidFill>
                  <a:schemeClr val="bg2"/>
                </a:solidFill>
                <a:latin typeface="system-ui"/>
              </a:rPr>
              <a:t>from the wrath of God. For if while we were enemies we were </a:t>
            </a:r>
            <a:r>
              <a:rPr lang="en-US" sz="2300" dirty="0">
                <a:solidFill>
                  <a:srgbClr val="FFFF00"/>
                </a:solidFill>
                <a:latin typeface="system-ui"/>
              </a:rPr>
              <a:t>reconciled to God by the death of his Son</a:t>
            </a:r>
            <a:r>
              <a:rPr lang="en-US" sz="2300" dirty="0">
                <a:solidFill>
                  <a:schemeClr val="bg2"/>
                </a:solidFill>
                <a:latin typeface="system-ui"/>
              </a:rPr>
              <a:t>, much more, now that we are reconciled, shall we be </a:t>
            </a:r>
            <a:r>
              <a:rPr lang="en-US" sz="2300" dirty="0">
                <a:solidFill>
                  <a:srgbClr val="FFFF00"/>
                </a:solidFill>
                <a:latin typeface="system-ui"/>
              </a:rPr>
              <a:t>saved by his life</a:t>
            </a:r>
            <a:r>
              <a:rPr lang="en-US" sz="2300" dirty="0">
                <a:solidFill>
                  <a:schemeClr val="bg2"/>
                </a:solidFill>
                <a:latin typeface="system-ui"/>
              </a:rPr>
              <a:t>. – Romans 5:9-10</a:t>
            </a:r>
            <a:endParaRPr lang="en-US" sz="2300" dirty="0">
              <a:solidFill>
                <a:schemeClr val="bg2"/>
              </a:solidFill>
            </a:endParaRPr>
          </a:p>
          <a:p>
            <a:endParaRPr lang="en-US" sz="1350" dirty="0"/>
          </a:p>
        </p:txBody>
      </p:sp>
    </p:spTree>
    <p:extLst>
      <p:ext uri="{BB962C8B-B14F-4D97-AF65-F5344CB8AC3E}">
        <p14:creationId xmlns:p14="http://schemas.microsoft.com/office/powerpoint/2010/main" val="25951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ee the source image">
            <a:extLst>
              <a:ext uri="{FF2B5EF4-FFF2-40B4-BE49-F238E27FC236}">
                <a16:creationId xmlns:a16="http://schemas.microsoft.com/office/drawing/2014/main" id="{5C9AA470-5D29-4F0E-B297-FCF07720D192}"/>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7752" r="-1" b="2405"/>
          <a:stretch/>
        </p:blipFill>
        <p:spPr bwMode="auto">
          <a:xfrm>
            <a:off x="20" y="10"/>
            <a:ext cx="9141693"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FC7DA54-D39E-4EFC-9AFE-0720AE17F206}"/>
              </a:ext>
            </a:extLst>
          </p:cNvPr>
          <p:cNvSpPr>
            <a:spLocks noGrp="1"/>
          </p:cNvSpPr>
          <p:nvPr>
            <p:ph type="title"/>
          </p:nvPr>
        </p:nvSpPr>
        <p:spPr>
          <a:xfrm>
            <a:off x="1145286" y="1124712"/>
            <a:ext cx="6858000" cy="3063240"/>
          </a:xfrm>
        </p:spPr>
        <p:txBody>
          <a:bodyPr vert="horz" lIns="91440" tIns="45720" rIns="91440" bIns="45720" rtlCol="0" anchor="b">
            <a:normAutofit/>
          </a:bodyPr>
          <a:lstStyle/>
          <a:p>
            <a:pPr algn="ctr"/>
            <a:r>
              <a:rPr lang="en-US" sz="5700">
                <a:solidFill>
                  <a:srgbClr val="FFFFFF"/>
                </a:solidFill>
              </a:rPr>
              <a:t>There Is No Salvation Without Jesus!</a:t>
            </a:r>
          </a:p>
        </p:txBody>
      </p:sp>
      <p:sp>
        <p:nvSpPr>
          <p:cNvPr id="73" name="sketchy box">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28650" y="720953"/>
            <a:ext cx="7886700" cy="5416094"/>
          </a:xfrm>
          <a:custGeom>
            <a:avLst/>
            <a:gdLst>
              <a:gd name="connsiteX0" fmla="*/ 0 w 7886700"/>
              <a:gd name="connsiteY0" fmla="*/ 0 h 5416094"/>
              <a:gd name="connsiteX1" fmla="*/ 578358 w 7886700"/>
              <a:gd name="connsiteY1" fmla="*/ 0 h 5416094"/>
              <a:gd name="connsiteX2" fmla="*/ 998982 w 7886700"/>
              <a:gd name="connsiteY2" fmla="*/ 0 h 5416094"/>
              <a:gd name="connsiteX3" fmla="*/ 1813941 w 7886700"/>
              <a:gd name="connsiteY3" fmla="*/ 0 h 5416094"/>
              <a:gd name="connsiteX4" fmla="*/ 2392299 w 7886700"/>
              <a:gd name="connsiteY4" fmla="*/ 0 h 5416094"/>
              <a:gd name="connsiteX5" fmla="*/ 2970657 w 7886700"/>
              <a:gd name="connsiteY5" fmla="*/ 0 h 5416094"/>
              <a:gd name="connsiteX6" fmla="*/ 3785616 w 7886700"/>
              <a:gd name="connsiteY6" fmla="*/ 0 h 5416094"/>
              <a:gd name="connsiteX7" fmla="*/ 4285107 w 7886700"/>
              <a:gd name="connsiteY7" fmla="*/ 0 h 5416094"/>
              <a:gd name="connsiteX8" fmla="*/ 5100066 w 7886700"/>
              <a:gd name="connsiteY8" fmla="*/ 0 h 5416094"/>
              <a:gd name="connsiteX9" fmla="*/ 5915025 w 7886700"/>
              <a:gd name="connsiteY9" fmla="*/ 0 h 5416094"/>
              <a:gd name="connsiteX10" fmla="*/ 6572250 w 7886700"/>
              <a:gd name="connsiteY10" fmla="*/ 0 h 5416094"/>
              <a:gd name="connsiteX11" fmla="*/ 7886700 w 7886700"/>
              <a:gd name="connsiteY11" fmla="*/ 0 h 5416094"/>
              <a:gd name="connsiteX12" fmla="*/ 7886700 w 7886700"/>
              <a:gd name="connsiteY12" fmla="*/ 622851 h 5416094"/>
              <a:gd name="connsiteX13" fmla="*/ 7886700 w 7886700"/>
              <a:gd name="connsiteY13" fmla="*/ 1137380 h 5416094"/>
              <a:gd name="connsiteX14" fmla="*/ 7886700 w 7886700"/>
              <a:gd name="connsiteY14" fmla="*/ 1814391 h 5416094"/>
              <a:gd name="connsiteX15" fmla="*/ 7886700 w 7886700"/>
              <a:gd name="connsiteY15" fmla="*/ 2491403 h 5416094"/>
              <a:gd name="connsiteX16" fmla="*/ 7886700 w 7886700"/>
              <a:gd name="connsiteY16" fmla="*/ 3168415 h 5416094"/>
              <a:gd name="connsiteX17" fmla="*/ 7886700 w 7886700"/>
              <a:gd name="connsiteY17" fmla="*/ 3899588 h 5416094"/>
              <a:gd name="connsiteX18" fmla="*/ 7886700 w 7886700"/>
              <a:gd name="connsiteY18" fmla="*/ 4630760 h 5416094"/>
              <a:gd name="connsiteX19" fmla="*/ 7886700 w 7886700"/>
              <a:gd name="connsiteY19" fmla="*/ 5416094 h 5416094"/>
              <a:gd name="connsiteX20" fmla="*/ 7466076 w 7886700"/>
              <a:gd name="connsiteY20" fmla="*/ 5416094 h 5416094"/>
              <a:gd name="connsiteX21" fmla="*/ 6651117 w 7886700"/>
              <a:gd name="connsiteY21" fmla="*/ 5416094 h 5416094"/>
              <a:gd name="connsiteX22" fmla="*/ 5993892 w 7886700"/>
              <a:gd name="connsiteY22" fmla="*/ 5416094 h 5416094"/>
              <a:gd name="connsiteX23" fmla="*/ 5494401 w 7886700"/>
              <a:gd name="connsiteY23" fmla="*/ 5416094 h 5416094"/>
              <a:gd name="connsiteX24" fmla="*/ 4837176 w 7886700"/>
              <a:gd name="connsiteY24" fmla="*/ 5416094 h 5416094"/>
              <a:gd name="connsiteX25" fmla="*/ 4416552 w 7886700"/>
              <a:gd name="connsiteY25" fmla="*/ 5416094 h 5416094"/>
              <a:gd name="connsiteX26" fmla="*/ 3995928 w 7886700"/>
              <a:gd name="connsiteY26" fmla="*/ 5416094 h 5416094"/>
              <a:gd name="connsiteX27" fmla="*/ 3338703 w 7886700"/>
              <a:gd name="connsiteY27" fmla="*/ 5416094 h 5416094"/>
              <a:gd name="connsiteX28" fmla="*/ 2839212 w 7886700"/>
              <a:gd name="connsiteY28" fmla="*/ 5416094 h 5416094"/>
              <a:gd name="connsiteX29" fmla="*/ 2103120 w 7886700"/>
              <a:gd name="connsiteY29" fmla="*/ 5416094 h 5416094"/>
              <a:gd name="connsiteX30" fmla="*/ 1603629 w 7886700"/>
              <a:gd name="connsiteY30" fmla="*/ 5416094 h 5416094"/>
              <a:gd name="connsiteX31" fmla="*/ 867537 w 7886700"/>
              <a:gd name="connsiteY31" fmla="*/ 5416094 h 5416094"/>
              <a:gd name="connsiteX32" fmla="*/ 0 w 7886700"/>
              <a:gd name="connsiteY32" fmla="*/ 5416094 h 5416094"/>
              <a:gd name="connsiteX33" fmla="*/ 0 w 7886700"/>
              <a:gd name="connsiteY33" fmla="*/ 4684921 h 5416094"/>
              <a:gd name="connsiteX34" fmla="*/ 0 w 7886700"/>
              <a:gd name="connsiteY34" fmla="*/ 3953749 h 5416094"/>
              <a:gd name="connsiteX35" fmla="*/ 0 w 7886700"/>
              <a:gd name="connsiteY35" fmla="*/ 3168415 h 5416094"/>
              <a:gd name="connsiteX36" fmla="*/ 0 w 7886700"/>
              <a:gd name="connsiteY36" fmla="*/ 2545564 h 5416094"/>
              <a:gd name="connsiteX37" fmla="*/ 0 w 7886700"/>
              <a:gd name="connsiteY37" fmla="*/ 1760231 h 5416094"/>
              <a:gd name="connsiteX38" fmla="*/ 0 w 7886700"/>
              <a:gd name="connsiteY38" fmla="*/ 1191541 h 5416094"/>
              <a:gd name="connsiteX39" fmla="*/ 0 w 7886700"/>
              <a:gd name="connsiteY39" fmla="*/ 677012 h 5416094"/>
              <a:gd name="connsiteX40" fmla="*/ 0 w 7886700"/>
              <a:gd name="connsiteY4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886700" h="5416094" extrusionOk="0">
                <a:moveTo>
                  <a:pt x="0" y="0"/>
                </a:moveTo>
                <a:cubicBezTo>
                  <a:pt x="139873" y="-36890"/>
                  <a:pt x="289244" y="-9562"/>
                  <a:pt x="578358" y="0"/>
                </a:cubicBezTo>
                <a:cubicBezTo>
                  <a:pt x="847064" y="24657"/>
                  <a:pt x="880681" y="-4887"/>
                  <a:pt x="998982" y="0"/>
                </a:cubicBezTo>
                <a:cubicBezTo>
                  <a:pt x="1105496" y="8991"/>
                  <a:pt x="1621733" y="-31737"/>
                  <a:pt x="1813941" y="0"/>
                </a:cubicBezTo>
                <a:cubicBezTo>
                  <a:pt x="1973330" y="19047"/>
                  <a:pt x="2194836" y="27334"/>
                  <a:pt x="2392299" y="0"/>
                </a:cubicBezTo>
                <a:cubicBezTo>
                  <a:pt x="2647282" y="-14327"/>
                  <a:pt x="2792350" y="-29596"/>
                  <a:pt x="2970657" y="0"/>
                </a:cubicBezTo>
                <a:cubicBezTo>
                  <a:pt x="3147904" y="21045"/>
                  <a:pt x="3587221" y="27684"/>
                  <a:pt x="3785616" y="0"/>
                </a:cubicBezTo>
                <a:cubicBezTo>
                  <a:pt x="3970964" y="-52390"/>
                  <a:pt x="4115919" y="38588"/>
                  <a:pt x="4285107" y="0"/>
                </a:cubicBezTo>
                <a:cubicBezTo>
                  <a:pt x="4447779" y="-2110"/>
                  <a:pt x="4724122" y="-2905"/>
                  <a:pt x="5100066" y="0"/>
                </a:cubicBezTo>
                <a:cubicBezTo>
                  <a:pt x="5460611" y="1474"/>
                  <a:pt x="5711040" y="11734"/>
                  <a:pt x="5915025" y="0"/>
                </a:cubicBezTo>
                <a:cubicBezTo>
                  <a:pt x="6130646" y="788"/>
                  <a:pt x="6309484" y="37469"/>
                  <a:pt x="6572250" y="0"/>
                </a:cubicBezTo>
                <a:cubicBezTo>
                  <a:pt x="6867825" y="19129"/>
                  <a:pt x="7346334" y="77623"/>
                  <a:pt x="7886700" y="0"/>
                </a:cubicBezTo>
                <a:cubicBezTo>
                  <a:pt x="7921292" y="250253"/>
                  <a:pt x="7885085" y="350918"/>
                  <a:pt x="7886700" y="622851"/>
                </a:cubicBezTo>
                <a:cubicBezTo>
                  <a:pt x="7891037" y="863445"/>
                  <a:pt x="7896513" y="880863"/>
                  <a:pt x="7886700" y="1137380"/>
                </a:cubicBezTo>
                <a:cubicBezTo>
                  <a:pt x="7848199" y="1390882"/>
                  <a:pt x="7850084" y="1481865"/>
                  <a:pt x="7886700" y="1814391"/>
                </a:cubicBezTo>
                <a:cubicBezTo>
                  <a:pt x="7914914" y="2114801"/>
                  <a:pt x="7876514" y="2290034"/>
                  <a:pt x="7886700" y="2491403"/>
                </a:cubicBezTo>
                <a:cubicBezTo>
                  <a:pt x="7860421" y="2730042"/>
                  <a:pt x="7935302" y="2970567"/>
                  <a:pt x="7886700" y="3168415"/>
                </a:cubicBezTo>
                <a:cubicBezTo>
                  <a:pt x="7872903" y="3427641"/>
                  <a:pt x="7902616" y="3535292"/>
                  <a:pt x="7886700" y="3899588"/>
                </a:cubicBezTo>
                <a:cubicBezTo>
                  <a:pt x="7873378" y="4266585"/>
                  <a:pt x="7896651" y="4438558"/>
                  <a:pt x="7886700" y="4630760"/>
                </a:cubicBezTo>
                <a:cubicBezTo>
                  <a:pt x="7875991" y="4843491"/>
                  <a:pt x="7861317" y="5204020"/>
                  <a:pt x="7886700" y="5416094"/>
                </a:cubicBezTo>
                <a:cubicBezTo>
                  <a:pt x="7693930" y="5418977"/>
                  <a:pt x="7589762" y="5415014"/>
                  <a:pt x="7466076" y="5416094"/>
                </a:cubicBezTo>
                <a:cubicBezTo>
                  <a:pt x="7353704" y="5436401"/>
                  <a:pt x="6825827" y="5440774"/>
                  <a:pt x="6651117" y="5416094"/>
                </a:cubicBezTo>
                <a:cubicBezTo>
                  <a:pt x="6465509" y="5418892"/>
                  <a:pt x="6151767" y="5433550"/>
                  <a:pt x="5993892" y="5416094"/>
                </a:cubicBezTo>
                <a:cubicBezTo>
                  <a:pt x="5847447" y="5391015"/>
                  <a:pt x="5686891" y="5398705"/>
                  <a:pt x="5494401" y="5416094"/>
                </a:cubicBezTo>
                <a:cubicBezTo>
                  <a:pt x="5328106" y="5425870"/>
                  <a:pt x="5021736" y="5443480"/>
                  <a:pt x="4837176" y="5416094"/>
                </a:cubicBezTo>
                <a:cubicBezTo>
                  <a:pt x="4635356" y="5394384"/>
                  <a:pt x="4544001" y="5404023"/>
                  <a:pt x="4416552" y="5416094"/>
                </a:cubicBezTo>
                <a:cubicBezTo>
                  <a:pt x="4292970" y="5412667"/>
                  <a:pt x="4202046" y="5389835"/>
                  <a:pt x="3995928" y="5416094"/>
                </a:cubicBezTo>
                <a:cubicBezTo>
                  <a:pt x="3784996" y="5430801"/>
                  <a:pt x="3527611" y="5369833"/>
                  <a:pt x="3338703" y="5416094"/>
                </a:cubicBezTo>
                <a:cubicBezTo>
                  <a:pt x="3144794" y="5458636"/>
                  <a:pt x="2967928" y="5418629"/>
                  <a:pt x="2839212" y="5416094"/>
                </a:cubicBezTo>
                <a:cubicBezTo>
                  <a:pt x="2725210" y="5428339"/>
                  <a:pt x="2252076" y="5423466"/>
                  <a:pt x="2103120" y="5416094"/>
                </a:cubicBezTo>
                <a:cubicBezTo>
                  <a:pt x="1978909" y="5450285"/>
                  <a:pt x="1801161" y="5407672"/>
                  <a:pt x="1603629" y="5416094"/>
                </a:cubicBezTo>
                <a:cubicBezTo>
                  <a:pt x="1421672" y="5419493"/>
                  <a:pt x="1050243" y="5442158"/>
                  <a:pt x="867537" y="5416094"/>
                </a:cubicBezTo>
                <a:cubicBezTo>
                  <a:pt x="706773" y="5412112"/>
                  <a:pt x="210463" y="5420499"/>
                  <a:pt x="0" y="5416094"/>
                </a:cubicBezTo>
                <a:cubicBezTo>
                  <a:pt x="5900" y="5172647"/>
                  <a:pt x="-60077" y="4935206"/>
                  <a:pt x="0" y="4684921"/>
                </a:cubicBezTo>
                <a:cubicBezTo>
                  <a:pt x="5207" y="4424508"/>
                  <a:pt x="-18202" y="4114010"/>
                  <a:pt x="0" y="3953749"/>
                </a:cubicBezTo>
                <a:cubicBezTo>
                  <a:pt x="49519" y="3783233"/>
                  <a:pt x="34464" y="3425313"/>
                  <a:pt x="0" y="3168415"/>
                </a:cubicBezTo>
                <a:cubicBezTo>
                  <a:pt x="-54225" y="2910622"/>
                  <a:pt x="1049" y="2830191"/>
                  <a:pt x="0" y="2545564"/>
                </a:cubicBezTo>
                <a:cubicBezTo>
                  <a:pt x="-14962" y="2263203"/>
                  <a:pt x="24933" y="1989633"/>
                  <a:pt x="0" y="1760231"/>
                </a:cubicBezTo>
                <a:cubicBezTo>
                  <a:pt x="-10050" y="1539318"/>
                  <a:pt x="43364" y="1391654"/>
                  <a:pt x="0" y="1191541"/>
                </a:cubicBezTo>
                <a:cubicBezTo>
                  <a:pt x="-26023" y="999746"/>
                  <a:pt x="-17864" y="813951"/>
                  <a:pt x="0" y="677012"/>
                </a:cubicBezTo>
                <a:cubicBezTo>
                  <a:pt x="21524" y="463086"/>
                  <a:pt x="9223" y="250147"/>
                  <a:pt x="0" y="0"/>
                </a:cubicBezTo>
                <a:close/>
              </a:path>
            </a:pathLst>
          </a:custGeom>
          <a:noFill/>
          <a:ln w="47625" cap="rnd">
            <a:solidFill>
              <a:srgbClr val="FFFFFF">
                <a:alpha val="75000"/>
              </a:srgbClr>
            </a:solidFill>
            <a:round/>
            <a:extLst>
              <a:ext uri="{C807C97D-BFC1-408E-A445-0C87EB9F89A2}">
                <ask:lineSketchStyleProps xmlns:ask="http://schemas.microsoft.com/office/drawing/2018/sketchyshapes" sd="1219033472">
                  <a:custGeom>
                    <a:avLst/>
                    <a:gdLst>
                      <a:gd name="connsiteX0" fmla="*/ 0 w 7886700"/>
                      <a:gd name="connsiteY0" fmla="*/ 0 h 5416094"/>
                      <a:gd name="connsiteX1" fmla="*/ 578358 w 7886700"/>
                      <a:gd name="connsiteY1" fmla="*/ 0 h 5416094"/>
                      <a:gd name="connsiteX2" fmla="*/ 998982 w 7886700"/>
                      <a:gd name="connsiteY2" fmla="*/ 0 h 5416094"/>
                      <a:gd name="connsiteX3" fmla="*/ 1813941 w 7886700"/>
                      <a:gd name="connsiteY3" fmla="*/ 0 h 5416094"/>
                      <a:gd name="connsiteX4" fmla="*/ 2392299 w 7886700"/>
                      <a:gd name="connsiteY4" fmla="*/ 0 h 5416094"/>
                      <a:gd name="connsiteX5" fmla="*/ 2970657 w 7886700"/>
                      <a:gd name="connsiteY5" fmla="*/ 0 h 5416094"/>
                      <a:gd name="connsiteX6" fmla="*/ 3785616 w 7886700"/>
                      <a:gd name="connsiteY6" fmla="*/ 0 h 5416094"/>
                      <a:gd name="connsiteX7" fmla="*/ 4285107 w 7886700"/>
                      <a:gd name="connsiteY7" fmla="*/ 0 h 5416094"/>
                      <a:gd name="connsiteX8" fmla="*/ 5100066 w 7886700"/>
                      <a:gd name="connsiteY8" fmla="*/ 0 h 5416094"/>
                      <a:gd name="connsiteX9" fmla="*/ 5915025 w 7886700"/>
                      <a:gd name="connsiteY9" fmla="*/ 0 h 5416094"/>
                      <a:gd name="connsiteX10" fmla="*/ 6572250 w 7886700"/>
                      <a:gd name="connsiteY10" fmla="*/ 0 h 5416094"/>
                      <a:gd name="connsiteX11" fmla="*/ 7886700 w 7886700"/>
                      <a:gd name="connsiteY11" fmla="*/ 0 h 5416094"/>
                      <a:gd name="connsiteX12" fmla="*/ 7886700 w 7886700"/>
                      <a:gd name="connsiteY12" fmla="*/ 622851 h 5416094"/>
                      <a:gd name="connsiteX13" fmla="*/ 7886700 w 7886700"/>
                      <a:gd name="connsiteY13" fmla="*/ 1137380 h 5416094"/>
                      <a:gd name="connsiteX14" fmla="*/ 7886700 w 7886700"/>
                      <a:gd name="connsiteY14" fmla="*/ 1814391 h 5416094"/>
                      <a:gd name="connsiteX15" fmla="*/ 7886700 w 7886700"/>
                      <a:gd name="connsiteY15" fmla="*/ 2491403 h 5416094"/>
                      <a:gd name="connsiteX16" fmla="*/ 7886700 w 7886700"/>
                      <a:gd name="connsiteY16" fmla="*/ 3168415 h 5416094"/>
                      <a:gd name="connsiteX17" fmla="*/ 7886700 w 7886700"/>
                      <a:gd name="connsiteY17" fmla="*/ 3899588 h 5416094"/>
                      <a:gd name="connsiteX18" fmla="*/ 7886700 w 7886700"/>
                      <a:gd name="connsiteY18" fmla="*/ 4630760 h 5416094"/>
                      <a:gd name="connsiteX19" fmla="*/ 7886700 w 7886700"/>
                      <a:gd name="connsiteY19" fmla="*/ 5416094 h 5416094"/>
                      <a:gd name="connsiteX20" fmla="*/ 7466076 w 7886700"/>
                      <a:gd name="connsiteY20" fmla="*/ 5416094 h 5416094"/>
                      <a:gd name="connsiteX21" fmla="*/ 6651117 w 7886700"/>
                      <a:gd name="connsiteY21" fmla="*/ 5416094 h 5416094"/>
                      <a:gd name="connsiteX22" fmla="*/ 5993892 w 7886700"/>
                      <a:gd name="connsiteY22" fmla="*/ 5416094 h 5416094"/>
                      <a:gd name="connsiteX23" fmla="*/ 5494401 w 7886700"/>
                      <a:gd name="connsiteY23" fmla="*/ 5416094 h 5416094"/>
                      <a:gd name="connsiteX24" fmla="*/ 4837176 w 7886700"/>
                      <a:gd name="connsiteY24" fmla="*/ 5416094 h 5416094"/>
                      <a:gd name="connsiteX25" fmla="*/ 4416552 w 7886700"/>
                      <a:gd name="connsiteY25" fmla="*/ 5416094 h 5416094"/>
                      <a:gd name="connsiteX26" fmla="*/ 3995928 w 7886700"/>
                      <a:gd name="connsiteY26" fmla="*/ 5416094 h 5416094"/>
                      <a:gd name="connsiteX27" fmla="*/ 3338703 w 7886700"/>
                      <a:gd name="connsiteY27" fmla="*/ 5416094 h 5416094"/>
                      <a:gd name="connsiteX28" fmla="*/ 2839212 w 7886700"/>
                      <a:gd name="connsiteY28" fmla="*/ 5416094 h 5416094"/>
                      <a:gd name="connsiteX29" fmla="*/ 2103120 w 7886700"/>
                      <a:gd name="connsiteY29" fmla="*/ 5416094 h 5416094"/>
                      <a:gd name="connsiteX30" fmla="*/ 1603629 w 7886700"/>
                      <a:gd name="connsiteY30" fmla="*/ 5416094 h 5416094"/>
                      <a:gd name="connsiteX31" fmla="*/ 867537 w 7886700"/>
                      <a:gd name="connsiteY31" fmla="*/ 5416094 h 5416094"/>
                      <a:gd name="connsiteX32" fmla="*/ 0 w 7886700"/>
                      <a:gd name="connsiteY32" fmla="*/ 5416094 h 5416094"/>
                      <a:gd name="connsiteX33" fmla="*/ 0 w 7886700"/>
                      <a:gd name="connsiteY33" fmla="*/ 4684921 h 5416094"/>
                      <a:gd name="connsiteX34" fmla="*/ 0 w 7886700"/>
                      <a:gd name="connsiteY34" fmla="*/ 3953749 h 5416094"/>
                      <a:gd name="connsiteX35" fmla="*/ 0 w 7886700"/>
                      <a:gd name="connsiteY35" fmla="*/ 3168415 h 5416094"/>
                      <a:gd name="connsiteX36" fmla="*/ 0 w 7886700"/>
                      <a:gd name="connsiteY36" fmla="*/ 2545564 h 5416094"/>
                      <a:gd name="connsiteX37" fmla="*/ 0 w 7886700"/>
                      <a:gd name="connsiteY37" fmla="*/ 1760231 h 5416094"/>
                      <a:gd name="connsiteX38" fmla="*/ 0 w 7886700"/>
                      <a:gd name="connsiteY38" fmla="*/ 1191541 h 5416094"/>
                      <a:gd name="connsiteX39" fmla="*/ 0 w 7886700"/>
                      <a:gd name="connsiteY39" fmla="*/ 677012 h 5416094"/>
                      <a:gd name="connsiteX40" fmla="*/ 0 w 7886700"/>
                      <a:gd name="connsiteY4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886700" h="5416094"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917044" y="253972"/>
                          <a:pt x="7878280" y="382927"/>
                          <a:pt x="7886700" y="622851"/>
                        </a:cubicBezTo>
                        <a:cubicBezTo>
                          <a:pt x="7895120" y="862775"/>
                          <a:pt x="7898095" y="881954"/>
                          <a:pt x="7886700" y="1137380"/>
                        </a:cubicBezTo>
                        <a:cubicBezTo>
                          <a:pt x="7875305" y="1392806"/>
                          <a:pt x="7859449" y="1500954"/>
                          <a:pt x="7886700" y="1814391"/>
                        </a:cubicBezTo>
                        <a:cubicBezTo>
                          <a:pt x="7913951" y="2127828"/>
                          <a:pt x="7899710" y="2276490"/>
                          <a:pt x="7886700" y="2491403"/>
                        </a:cubicBezTo>
                        <a:cubicBezTo>
                          <a:pt x="7873690" y="2706316"/>
                          <a:pt x="7899048" y="2943627"/>
                          <a:pt x="7886700" y="3168415"/>
                        </a:cubicBezTo>
                        <a:cubicBezTo>
                          <a:pt x="7874352" y="3393203"/>
                          <a:pt x="7895759" y="3539359"/>
                          <a:pt x="7886700" y="3899588"/>
                        </a:cubicBezTo>
                        <a:cubicBezTo>
                          <a:pt x="7877641" y="4259817"/>
                          <a:pt x="7907485" y="4437980"/>
                          <a:pt x="7886700" y="4630760"/>
                        </a:cubicBezTo>
                        <a:cubicBezTo>
                          <a:pt x="7865915" y="4823540"/>
                          <a:pt x="7871525" y="5198637"/>
                          <a:pt x="7886700" y="5416094"/>
                        </a:cubicBezTo>
                        <a:cubicBezTo>
                          <a:pt x="7691680" y="5431844"/>
                          <a:pt x="7601555" y="5415681"/>
                          <a:pt x="7466076" y="5416094"/>
                        </a:cubicBezTo>
                        <a:cubicBezTo>
                          <a:pt x="7330597" y="5416507"/>
                          <a:pt x="6831360" y="5424066"/>
                          <a:pt x="6651117" y="5416094"/>
                        </a:cubicBezTo>
                        <a:cubicBezTo>
                          <a:pt x="6470874" y="5408122"/>
                          <a:pt x="6162822" y="5448218"/>
                          <a:pt x="5993892" y="5416094"/>
                        </a:cubicBezTo>
                        <a:cubicBezTo>
                          <a:pt x="5824963" y="5383970"/>
                          <a:pt x="5688089" y="5423575"/>
                          <a:pt x="5494401" y="5416094"/>
                        </a:cubicBezTo>
                        <a:cubicBezTo>
                          <a:pt x="5300713" y="5408613"/>
                          <a:pt x="5038344" y="5439836"/>
                          <a:pt x="4837176" y="5416094"/>
                        </a:cubicBezTo>
                        <a:cubicBezTo>
                          <a:pt x="4636008" y="5392352"/>
                          <a:pt x="4547230" y="5414191"/>
                          <a:pt x="4416552" y="5416094"/>
                        </a:cubicBezTo>
                        <a:cubicBezTo>
                          <a:pt x="4285874" y="5417997"/>
                          <a:pt x="4197467" y="5397786"/>
                          <a:pt x="3995928" y="5416094"/>
                        </a:cubicBezTo>
                        <a:cubicBezTo>
                          <a:pt x="3794389" y="5434402"/>
                          <a:pt x="3512175" y="5385012"/>
                          <a:pt x="3338703" y="5416094"/>
                        </a:cubicBezTo>
                        <a:cubicBezTo>
                          <a:pt x="3165232" y="5447176"/>
                          <a:pt x="2961841" y="5402137"/>
                          <a:pt x="2839212" y="5416094"/>
                        </a:cubicBezTo>
                        <a:cubicBezTo>
                          <a:pt x="2716583" y="5430051"/>
                          <a:pt x="2260631" y="5391454"/>
                          <a:pt x="2103120" y="5416094"/>
                        </a:cubicBezTo>
                        <a:cubicBezTo>
                          <a:pt x="1945609" y="5440734"/>
                          <a:pt x="1802870" y="5413244"/>
                          <a:pt x="1603629" y="5416094"/>
                        </a:cubicBezTo>
                        <a:cubicBezTo>
                          <a:pt x="1404388" y="5418944"/>
                          <a:pt x="1036615" y="5428037"/>
                          <a:pt x="867537" y="5416094"/>
                        </a:cubicBezTo>
                        <a:cubicBezTo>
                          <a:pt x="698459" y="5404151"/>
                          <a:pt x="196765" y="5387017"/>
                          <a:pt x="0" y="5416094"/>
                        </a:cubicBezTo>
                        <a:cubicBezTo>
                          <a:pt x="-7913" y="5158982"/>
                          <a:pt x="-32352" y="4972281"/>
                          <a:pt x="0" y="4684921"/>
                        </a:cubicBezTo>
                        <a:cubicBezTo>
                          <a:pt x="32352" y="4397561"/>
                          <a:pt x="-36146" y="4109983"/>
                          <a:pt x="0" y="3953749"/>
                        </a:cubicBezTo>
                        <a:cubicBezTo>
                          <a:pt x="36146" y="3797515"/>
                          <a:pt x="38942" y="3433311"/>
                          <a:pt x="0" y="3168415"/>
                        </a:cubicBezTo>
                        <a:cubicBezTo>
                          <a:pt x="-38942" y="2903519"/>
                          <a:pt x="-264" y="2810505"/>
                          <a:pt x="0" y="2545564"/>
                        </a:cubicBezTo>
                        <a:cubicBezTo>
                          <a:pt x="264" y="2280623"/>
                          <a:pt x="20689" y="1994225"/>
                          <a:pt x="0" y="1760231"/>
                        </a:cubicBezTo>
                        <a:cubicBezTo>
                          <a:pt x="-20689" y="1526237"/>
                          <a:pt x="16073" y="1386976"/>
                          <a:pt x="0" y="1191541"/>
                        </a:cubicBezTo>
                        <a:cubicBezTo>
                          <a:pt x="-16073" y="996106"/>
                          <a:pt x="-16965" y="844858"/>
                          <a:pt x="0" y="677012"/>
                        </a:cubicBezTo>
                        <a:cubicBezTo>
                          <a:pt x="16965" y="509166"/>
                          <a:pt x="85" y="277162"/>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sketchy line">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4419423"/>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alpha val="75000"/>
            </a:srgbClr>
          </a:solidFill>
          <a:ln w="41275" cap="rnd">
            <a:solidFill>
              <a:srgbClr val="FFFFFF">
                <a:alpha val="75000"/>
              </a:srgbClr>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0878310"/>
      </p:ext>
    </p:extLst>
  </p:cSld>
  <p:clrMapOvr>
    <a:overrideClrMapping bg1="dk1" tx1="lt1" bg2="dk2" tx2="lt2" accent1="accent1" accent2="accent2" accent3="accent3" accent4="accent4" accent5="accent5" accent6="accent6" hlink="hlink" folHlink="folHlink"/>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See the source image">
            <a:extLst>
              <a:ext uri="{FF2B5EF4-FFF2-40B4-BE49-F238E27FC236}">
                <a16:creationId xmlns:a16="http://schemas.microsoft.com/office/drawing/2014/main" id="{DF73F19B-14D1-490E-A9A3-165E46088B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0999" b="-1"/>
          <a:stretch/>
        </p:blipFill>
        <p:spPr bwMode="auto">
          <a:xfrm>
            <a:off x="-2285" y="10"/>
            <a:ext cx="9143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E8FCE4-5EC9-43C1-9B2E-22AB0A8FDF39}"/>
              </a:ext>
            </a:extLst>
          </p:cNvPr>
          <p:cNvSpPr>
            <a:spLocks noGrp="1"/>
          </p:cNvSpPr>
          <p:nvPr>
            <p:ph type="title"/>
          </p:nvPr>
        </p:nvSpPr>
        <p:spPr>
          <a:xfrm>
            <a:off x="891971" y="2844463"/>
            <a:ext cx="7543800"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4500" dirty="0">
                <a:solidFill>
                  <a:srgbClr val="FFFFFF"/>
                </a:solidFill>
              </a:rPr>
              <a:t>Sorting the Pieces</a:t>
            </a:r>
          </a:p>
        </p:txBody>
      </p:sp>
    </p:spTree>
    <p:extLst>
      <p:ext uri="{BB962C8B-B14F-4D97-AF65-F5344CB8AC3E}">
        <p14:creationId xmlns:p14="http://schemas.microsoft.com/office/powerpoint/2010/main" val="331474338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305216-8355-4468-B3E3-D6A5E9C45A3E}"/>
              </a:ext>
            </a:extLst>
          </p:cNvPr>
          <p:cNvSpPr/>
          <p:nvPr/>
        </p:nvSpPr>
        <p:spPr>
          <a:xfrm>
            <a:off x="0" y="-1"/>
            <a:ext cx="9144000"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a:extLst>
              <a:ext uri="{FF2B5EF4-FFF2-40B4-BE49-F238E27FC236}">
                <a16:creationId xmlns:a16="http://schemas.microsoft.com/office/drawing/2014/main" id="{42B71926-7F92-4A53-AF6D-E5762163AD9C}"/>
              </a:ext>
            </a:extLst>
          </p:cNvPr>
          <p:cNvSpPr>
            <a:spLocks noGrp="1"/>
          </p:cNvSpPr>
          <p:nvPr>
            <p:ph idx="1"/>
          </p:nvPr>
        </p:nvSpPr>
        <p:spPr>
          <a:xfrm>
            <a:off x="0" y="1364794"/>
            <a:ext cx="7886700" cy="3263504"/>
          </a:xfrm>
        </p:spPr>
        <p:txBody>
          <a:bodyPr>
            <a:normAutofit/>
          </a:bodyPr>
          <a:lstStyle/>
          <a:p>
            <a:r>
              <a:rPr lang="en-US" sz="3200" dirty="0">
                <a:solidFill>
                  <a:schemeClr val="bg1"/>
                </a:solidFill>
              </a:rPr>
              <a:t>The Undeserved Gift of Jesus Christ</a:t>
            </a:r>
          </a:p>
          <a:p>
            <a:pPr lvl="1"/>
            <a:r>
              <a:rPr lang="en-US" sz="2800" dirty="0">
                <a:solidFill>
                  <a:schemeClr val="bg1"/>
                </a:solidFill>
                <a:latin typeface="system-ui"/>
              </a:rPr>
              <a:t>For you know the </a:t>
            </a:r>
            <a:r>
              <a:rPr lang="en-US" sz="2800" dirty="0">
                <a:solidFill>
                  <a:srgbClr val="FFFF00"/>
                </a:solidFill>
                <a:latin typeface="system-ui"/>
              </a:rPr>
              <a:t>grace of our                                          Lord Jesus Christ</a:t>
            </a:r>
            <a:r>
              <a:rPr lang="en-US" sz="2800" dirty="0">
                <a:solidFill>
                  <a:schemeClr val="bg1"/>
                </a:solidFill>
                <a:latin typeface="system-ui"/>
              </a:rPr>
              <a:t>, that though he                                              was rich, yet for your sake he became                                  poor, so that you by his poverty might                                     become rich – II Corinthians 8:9</a:t>
            </a:r>
            <a:endParaRPr lang="en-US" sz="3200" dirty="0">
              <a:solidFill>
                <a:schemeClr val="bg1"/>
              </a:solidFill>
            </a:endParaRPr>
          </a:p>
        </p:txBody>
      </p:sp>
      <p:pic>
        <p:nvPicPr>
          <p:cNvPr id="7172" name="Picture 4" descr="See the source image">
            <a:extLst>
              <a:ext uri="{FF2B5EF4-FFF2-40B4-BE49-F238E27FC236}">
                <a16:creationId xmlns:a16="http://schemas.microsoft.com/office/drawing/2014/main" id="{8C47C042-2A18-4825-AA05-71F87AF3B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12422" y="615221"/>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855A8E-8617-4AC7-AE55-F784F7F90903}"/>
              </a:ext>
            </a:extLst>
          </p:cNvPr>
          <p:cNvSpPr txBox="1"/>
          <p:nvPr/>
        </p:nvSpPr>
        <p:spPr>
          <a:xfrm>
            <a:off x="6587413" y="1711002"/>
            <a:ext cx="1476569" cy="715581"/>
          </a:xfrm>
          <a:prstGeom prst="rect">
            <a:avLst/>
          </a:prstGeom>
          <a:noFill/>
        </p:spPr>
        <p:txBody>
          <a:bodyPr wrap="square" rtlCol="0">
            <a:spAutoFit/>
          </a:bodyPr>
          <a:lstStyle/>
          <a:p>
            <a:r>
              <a:rPr lang="en-US" sz="4050" dirty="0">
                <a:solidFill>
                  <a:schemeClr val="bg1"/>
                </a:solidFill>
              </a:rPr>
              <a:t>Grace</a:t>
            </a:r>
          </a:p>
        </p:txBody>
      </p:sp>
      <p:sp>
        <p:nvSpPr>
          <p:cNvPr id="8" name="TextBox 7">
            <a:extLst>
              <a:ext uri="{FF2B5EF4-FFF2-40B4-BE49-F238E27FC236}">
                <a16:creationId xmlns:a16="http://schemas.microsoft.com/office/drawing/2014/main" id="{BD82A5BE-684F-4E82-A777-BBF717A8FFA4}"/>
              </a:ext>
            </a:extLst>
          </p:cNvPr>
          <p:cNvSpPr txBox="1"/>
          <p:nvPr/>
        </p:nvSpPr>
        <p:spPr>
          <a:xfrm>
            <a:off x="136271" y="5472981"/>
            <a:ext cx="8610914" cy="830997"/>
          </a:xfrm>
          <a:prstGeom prst="rect">
            <a:avLst/>
          </a:prstGeom>
          <a:noFill/>
        </p:spPr>
        <p:txBody>
          <a:bodyPr wrap="square" rtlCol="0">
            <a:spAutoFit/>
          </a:bodyPr>
          <a:lstStyle/>
          <a:p>
            <a:r>
              <a:rPr lang="en-US" sz="2400" dirty="0">
                <a:solidFill>
                  <a:schemeClr val="bg1"/>
                </a:solidFill>
                <a:latin typeface="system-ui"/>
              </a:rPr>
              <a:t>Even when we were dead in our trespasses, made us alive together with Christ—</a:t>
            </a:r>
            <a:r>
              <a:rPr lang="en-US" sz="2400" dirty="0">
                <a:solidFill>
                  <a:srgbClr val="FFFF00"/>
                </a:solidFill>
                <a:latin typeface="system-ui"/>
              </a:rPr>
              <a:t>by grace you have been saved </a:t>
            </a:r>
            <a:r>
              <a:rPr lang="en-US" sz="2400" dirty="0">
                <a:solidFill>
                  <a:schemeClr val="bg1"/>
                </a:solidFill>
                <a:latin typeface="system-ui"/>
              </a:rPr>
              <a:t>– Ephesians 2:5</a:t>
            </a:r>
            <a:endParaRPr lang="en-US" sz="2400" dirty="0">
              <a:solidFill>
                <a:schemeClr val="bg1"/>
              </a:solidFill>
            </a:endParaRPr>
          </a:p>
        </p:txBody>
      </p:sp>
    </p:spTree>
    <p:extLst>
      <p:ext uri="{BB962C8B-B14F-4D97-AF65-F5344CB8AC3E}">
        <p14:creationId xmlns:p14="http://schemas.microsoft.com/office/powerpoint/2010/main" val="24847809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305216-8355-4468-B3E3-D6A5E9C45A3E}"/>
              </a:ext>
            </a:extLst>
          </p:cNvPr>
          <p:cNvSpPr/>
          <p:nvPr/>
        </p:nvSpPr>
        <p:spPr>
          <a:xfrm>
            <a:off x="0" y="-1"/>
            <a:ext cx="9144000"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a:extLst>
              <a:ext uri="{FF2B5EF4-FFF2-40B4-BE49-F238E27FC236}">
                <a16:creationId xmlns:a16="http://schemas.microsoft.com/office/drawing/2014/main" id="{42B71926-7F92-4A53-AF6D-E5762163AD9C}"/>
              </a:ext>
            </a:extLst>
          </p:cNvPr>
          <p:cNvSpPr>
            <a:spLocks noGrp="1"/>
          </p:cNvSpPr>
          <p:nvPr>
            <p:ph idx="1"/>
          </p:nvPr>
        </p:nvSpPr>
        <p:spPr>
          <a:xfrm>
            <a:off x="0" y="1364794"/>
            <a:ext cx="7886700" cy="3263504"/>
          </a:xfrm>
        </p:spPr>
        <p:txBody>
          <a:bodyPr>
            <a:normAutofit/>
          </a:bodyPr>
          <a:lstStyle/>
          <a:p>
            <a:r>
              <a:rPr lang="en-US" sz="3200" dirty="0">
                <a:solidFill>
                  <a:schemeClr val="bg1"/>
                </a:solidFill>
              </a:rPr>
              <a:t>Willingness of Jesus to Take My Place</a:t>
            </a:r>
          </a:p>
          <a:p>
            <a:pPr lvl="1"/>
            <a:r>
              <a:rPr lang="en-US" sz="2800" dirty="0">
                <a:solidFill>
                  <a:schemeClr val="bg1"/>
                </a:solidFill>
              </a:rPr>
              <a:t>Blessed be the God and Father of our                                      Lord Jesus Christ! According to </a:t>
            </a:r>
            <a:r>
              <a:rPr lang="en-US" sz="2800" dirty="0">
                <a:solidFill>
                  <a:srgbClr val="FFFF00"/>
                </a:solidFill>
              </a:rPr>
              <a:t>his                                    great mercy</a:t>
            </a:r>
            <a:r>
              <a:rPr lang="en-US" sz="2800" dirty="0">
                <a:solidFill>
                  <a:schemeClr val="bg1"/>
                </a:solidFill>
              </a:rPr>
              <a:t>, he has caused us to be                    born again to a living hope </a:t>
            </a:r>
            <a:r>
              <a:rPr lang="en-US" sz="2800" dirty="0">
                <a:solidFill>
                  <a:srgbClr val="FFFF00"/>
                </a:solidFill>
              </a:rPr>
              <a:t>through the resurrection of Jesus Christ</a:t>
            </a:r>
            <a:r>
              <a:rPr lang="en-US" sz="2800" dirty="0">
                <a:solidFill>
                  <a:schemeClr val="bg1"/>
                </a:solidFill>
              </a:rPr>
              <a:t> from the dead                					 – I Peter 1:3</a:t>
            </a:r>
            <a:endParaRPr lang="en-US" sz="3600" dirty="0">
              <a:solidFill>
                <a:schemeClr val="bg1"/>
              </a:solidFill>
            </a:endParaRPr>
          </a:p>
        </p:txBody>
      </p:sp>
      <p:pic>
        <p:nvPicPr>
          <p:cNvPr id="7172" name="Picture 4" descr="See the source image">
            <a:extLst>
              <a:ext uri="{FF2B5EF4-FFF2-40B4-BE49-F238E27FC236}">
                <a16:creationId xmlns:a16="http://schemas.microsoft.com/office/drawing/2014/main" id="{8C47C042-2A18-4825-AA05-71F87AF3B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12422" y="615221"/>
            <a:ext cx="2794551" cy="28330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855A8E-8617-4AC7-AE55-F784F7F90903}"/>
              </a:ext>
            </a:extLst>
          </p:cNvPr>
          <p:cNvSpPr txBox="1"/>
          <p:nvPr/>
        </p:nvSpPr>
        <p:spPr>
          <a:xfrm>
            <a:off x="6587413" y="1711002"/>
            <a:ext cx="1624934" cy="715581"/>
          </a:xfrm>
          <a:prstGeom prst="rect">
            <a:avLst/>
          </a:prstGeom>
          <a:noFill/>
        </p:spPr>
        <p:txBody>
          <a:bodyPr wrap="square" rtlCol="0">
            <a:spAutoFit/>
          </a:bodyPr>
          <a:lstStyle/>
          <a:p>
            <a:r>
              <a:rPr lang="en-US" sz="4050" dirty="0">
                <a:solidFill>
                  <a:schemeClr val="bg1"/>
                </a:solidFill>
              </a:rPr>
              <a:t>Mercy</a:t>
            </a:r>
          </a:p>
        </p:txBody>
      </p:sp>
      <p:sp>
        <p:nvSpPr>
          <p:cNvPr id="7" name="TextBox 6">
            <a:extLst>
              <a:ext uri="{FF2B5EF4-FFF2-40B4-BE49-F238E27FC236}">
                <a16:creationId xmlns:a16="http://schemas.microsoft.com/office/drawing/2014/main" id="{0400D655-1FB0-4337-81E7-5C60E19A4DDC}"/>
              </a:ext>
            </a:extLst>
          </p:cNvPr>
          <p:cNvSpPr txBox="1"/>
          <p:nvPr/>
        </p:nvSpPr>
        <p:spPr>
          <a:xfrm>
            <a:off x="141913" y="5437712"/>
            <a:ext cx="9027254" cy="1200329"/>
          </a:xfrm>
          <a:prstGeom prst="rect">
            <a:avLst/>
          </a:prstGeom>
          <a:noFill/>
        </p:spPr>
        <p:txBody>
          <a:bodyPr wrap="square" rtlCol="0">
            <a:spAutoFit/>
          </a:bodyPr>
          <a:lstStyle/>
          <a:p>
            <a:r>
              <a:rPr lang="en-US" sz="2400" dirty="0">
                <a:solidFill>
                  <a:srgbClr val="FFFF00"/>
                </a:solidFill>
              </a:rPr>
              <a:t>He saved us</a:t>
            </a:r>
            <a:r>
              <a:rPr lang="en-US" sz="2400" dirty="0">
                <a:solidFill>
                  <a:schemeClr val="bg1"/>
                </a:solidFill>
              </a:rPr>
              <a:t>, not because of works done by us in righteousness, but </a:t>
            </a:r>
            <a:r>
              <a:rPr lang="en-US" sz="2400" dirty="0">
                <a:solidFill>
                  <a:srgbClr val="FFFF00"/>
                </a:solidFill>
              </a:rPr>
              <a:t>according to his own mercy</a:t>
            </a:r>
            <a:r>
              <a:rPr lang="en-US" sz="2400" dirty="0">
                <a:solidFill>
                  <a:schemeClr val="bg1"/>
                </a:solidFill>
              </a:rPr>
              <a:t>, by the washing of regeneration and renewal of the Holy Spirit – Titus 3:5</a:t>
            </a:r>
            <a:endParaRPr lang="en-US" sz="3200" dirty="0">
              <a:solidFill>
                <a:schemeClr val="bg1"/>
              </a:solidFill>
            </a:endParaRPr>
          </a:p>
        </p:txBody>
      </p:sp>
    </p:spTree>
    <p:extLst>
      <p:ext uri="{BB962C8B-B14F-4D97-AF65-F5344CB8AC3E}">
        <p14:creationId xmlns:p14="http://schemas.microsoft.com/office/powerpoint/2010/main" val="2340146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old Coin Animation Golden - Coin Animation Png, Transparent Png - kindpng">
            <a:extLst>
              <a:ext uri="{FF2B5EF4-FFF2-40B4-BE49-F238E27FC236}">
                <a16:creationId xmlns:a16="http://schemas.microsoft.com/office/drawing/2014/main" id="{75C09395-A73E-4FA8-AD81-FBFD5024F8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8566" y="555158"/>
            <a:ext cx="5492231" cy="57476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32840F5-DFAF-47ED-837C-48711BDD80D2}"/>
              </a:ext>
            </a:extLst>
          </p:cNvPr>
          <p:cNvSpPr>
            <a:spLocks noGrp="1"/>
          </p:cNvSpPr>
          <p:nvPr>
            <p:ph type="title"/>
          </p:nvPr>
        </p:nvSpPr>
        <p:spPr>
          <a:xfrm>
            <a:off x="3181154" y="2855128"/>
            <a:ext cx="3247053" cy="994172"/>
          </a:xfrm>
        </p:spPr>
        <p:txBody>
          <a:bodyPr>
            <a:normAutofit fontScale="90000"/>
          </a:bodyPr>
          <a:lstStyle/>
          <a:p>
            <a:pPr algn="ctr"/>
            <a:r>
              <a:rPr lang="en-US" b="1" dirty="0"/>
              <a:t>Grace: </a:t>
            </a:r>
            <a:br>
              <a:rPr lang="en-US" dirty="0"/>
            </a:br>
            <a:r>
              <a:rPr lang="en-US" dirty="0"/>
              <a:t>Receiving an </a:t>
            </a:r>
            <a:r>
              <a:rPr lang="en-US" b="1" dirty="0"/>
              <a:t>Undeserved</a:t>
            </a:r>
            <a:r>
              <a:rPr lang="en-US" dirty="0"/>
              <a:t> Gift</a:t>
            </a:r>
          </a:p>
        </p:txBody>
      </p:sp>
    </p:spTree>
    <p:extLst>
      <p:ext uri="{BB962C8B-B14F-4D97-AF65-F5344CB8AC3E}">
        <p14:creationId xmlns:p14="http://schemas.microsoft.com/office/powerpoint/2010/main" val="632619302"/>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958</Words>
  <Application>Microsoft Office PowerPoint</Application>
  <PresentationFormat>On-screen Show (4:3)</PresentationFormat>
  <Paragraphs>77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system-ui</vt:lpstr>
      <vt:lpstr>Office Theme</vt:lpstr>
      <vt:lpstr>PowerPoint Presentation</vt:lpstr>
      <vt:lpstr>Saved</vt:lpstr>
      <vt:lpstr>Jesus: “The Picture on the Box”</vt:lpstr>
      <vt:lpstr>Jesus: The Picture on the Box</vt:lpstr>
      <vt:lpstr>There Is No Salvation Without Jesus!</vt:lpstr>
      <vt:lpstr>Sorting the Pieces</vt:lpstr>
      <vt:lpstr>PowerPoint Presentation</vt:lpstr>
      <vt:lpstr>PowerPoint Presentation</vt:lpstr>
      <vt:lpstr>Grace:  Receiving an Undeserved Gift</vt:lpstr>
      <vt:lpstr>Mercy:  Not Receiving a Deserved Punishment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Final Piece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Chandler</dc:creator>
  <cp:lastModifiedBy>Greg Chandler</cp:lastModifiedBy>
  <cp:revision>2</cp:revision>
  <dcterms:created xsi:type="dcterms:W3CDTF">2022-01-29T17:33:28Z</dcterms:created>
  <dcterms:modified xsi:type="dcterms:W3CDTF">2022-02-05T17:47:05Z</dcterms:modified>
</cp:coreProperties>
</file>