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944886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994640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230109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602061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9661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0209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067350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187554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301699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90370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525502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120D4-04EE-4E08-A619-2BAD982B4325}" type="datetimeFigureOut">
              <a:rPr lang="en-US" smtClean="0"/>
              <a:t>2/5/2022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C0A35C-68BA-4AA4-AAFC-959C3A6329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093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F0F56-CB6A-4429-9DB2-DE7B2BD499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03BC9F-6363-4C52-8F5D-741BB7A58F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21192DC-F5A9-4455-85A5-D1F62A1EA99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4390C66-BEAC-4462-BB88-B70D06F80A76}"/>
              </a:ext>
            </a:extLst>
          </p:cNvPr>
          <p:cNvSpPr/>
          <p:nvPr/>
        </p:nvSpPr>
        <p:spPr>
          <a:xfrm>
            <a:off x="8082951" y="6090249"/>
            <a:ext cx="432399" cy="4026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9871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3F929-4E65-4B55-B1C5-20537914BE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3B73D98-20C1-41F6-B4B0-0B297B02C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/>
          <a:lstStyle/>
          <a:p>
            <a:r>
              <a:rPr lang="en-US" dirty="0"/>
              <a:t>Good Soil: A Case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5613-8306-4389-9E03-999FB09A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231" y="1362073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Gospel’s impact seen in Colossae</a:t>
            </a:r>
          </a:p>
          <a:p>
            <a:pPr lvl="1"/>
            <a:r>
              <a:rPr lang="en-US" dirty="0"/>
              <a:t>They heard and understood (6b)</a:t>
            </a:r>
          </a:p>
          <a:p>
            <a:pPr lvl="1"/>
            <a:r>
              <a:rPr lang="en-US" dirty="0"/>
              <a:t>They learned from one who knew the gospel (7)</a:t>
            </a:r>
          </a:p>
          <a:p>
            <a:r>
              <a:rPr lang="en-US" dirty="0"/>
              <a:t>Hearing and understanding put to work (9)</a:t>
            </a:r>
          </a:p>
          <a:p>
            <a:pPr lvl="1"/>
            <a:r>
              <a:rPr lang="en-US" dirty="0"/>
              <a:t>“Spiritual wisdom” is the outcome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5D53BBC9-3788-4F74-BCC7-83CDAA507F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60" y="5468540"/>
            <a:ext cx="2083148" cy="1389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142389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40FF33-9E1A-413C-8524-DFDBDF2F9A6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9D4218-878E-4A2C-8B5B-EE053C64B7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241" y="517585"/>
            <a:ext cx="8509518" cy="5857336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b="0" i="0" dirty="0">
                <a:solidFill>
                  <a:srgbClr val="000000"/>
                </a:solidFill>
                <a:effectLst/>
              </a:rPr>
              <a:t>Him we proclaim, warning everyone and teaching everyone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with all wisdom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 that we may present everyone mature in Christ (1:28)</a:t>
            </a:r>
          </a:p>
          <a:p>
            <a:r>
              <a:rPr lang="en-US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That their hearts may be encouraged, being knit together in love, to reach all the riches of full assurance of understanding and the knowledge of God's mystery, which is Christ, </a:t>
            </a:r>
            <a:r>
              <a:rPr lang="en-US" b="1" i="0" baseline="30000" dirty="0">
                <a:solidFill>
                  <a:srgbClr val="000000"/>
                </a:solidFill>
                <a:effectLst/>
              </a:rPr>
              <a:t> </a:t>
            </a:r>
            <a:r>
              <a:rPr lang="en-US" b="0" i="0" dirty="0">
                <a:solidFill>
                  <a:srgbClr val="000000"/>
                </a:solidFill>
                <a:effectLst/>
              </a:rPr>
              <a:t>in whom are hidden all the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treasures of wisdom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and knowledge (2:2-3)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Let the word of Christ dwell in you richly, teaching and admonishing one another </a:t>
            </a:r>
            <a:r>
              <a:rPr lang="en-US" b="0" i="0" dirty="0">
                <a:solidFill>
                  <a:srgbClr val="C00000"/>
                </a:solidFill>
                <a:effectLst/>
              </a:rPr>
              <a:t>in all wisdom</a:t>
            </a:r>
            <a:r>
              <a:rPr lang="en-US" b="0" i="0" dirty="0">
                <a:solidFill>
                  <a:srgbClr val="000000"/>
                </a:solidFill>
                <a:effectLst/>
              </a:rPr>
              <a:t>, singing psalms and hymns and spiritual songs, with thankfulness in your hearts to God.</a:t>
            </a:r>
            <a:r>
              <a:rPr lang="en-US" dirty="0">
                <a:solidFill>
                  <a:srgbClr val="000000"/>
                </a:solidFill>
              </a:rPr>
              <a:t> (3:16)</a:t>
            </a:r>
          </a:p>
          <a:p>
            <a:r>
              <a:rPr lang="en-US" b="0" i="0" dirty="0">
                <a:solidFill>
                  <a:srgbClr val="C00000"/>
                </a:solidFill>
                <a:effectLst/>
              </a:rPr>
              <a:t>Walk in wisdom </a:t>
            </a:r>
            <a:r>
              <a:rPr lang="en-US" b="0" i="0" dirty="0">
                <a:solidFill>
                  <a:srgbClr val="000000"/>
                </a:solidFill>
                <a:effectLst/>
              </a:rPr>
              <a:t>toward outsiders, making the best use of the time. (4:5)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39641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3F929-4E65-4B55-B1C5-20537914BE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85613-8306-4389-9E03-999FB09AA3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978" y="1253331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/>
              <a:t>Gospel’s impact seen in Colossae</a:t>
            </a:r>
          </a:p>
          <a:p>
            <a:pPr lvl="1"/>
            <a:r>
              <a:rPr lang="en-US" dirty="0"/>
              <a:t>They heard and understood (6b)</a:t>
            </a:r>
          </a:p>
          <a:p>
            <a:pPr lvl="1"/>
            <a:r>
              <a:rPr lang="en-US" dirty="0"/>
              <a:t>They learned from one who knew the gospel (7)</a:t>
            </a:r>
          </a:p>
          <a:p>
            <a:r>
              <a:rPr lang="en-US" dirty="0"/>
              <a:t>Hearing and understanding put to work (9)</a:t>
            </a:r>
          </a:p>
          <a:p>
            <a:pPr lvl="1"/>
            <a:r>
              <a:rPr lang="en-US" dirty="0"/>
              <a:t>“Spiritual wisdom” produces</a:t>
            </a:r>
          </a:p>
          <a:p>
            <a:pPr lvl="2"/>
            <a:r>
              <a:rPr lang="en-US" sz="2400" dirty="0"/>
              <a:t>A worthy walk </a:t>
            </a:r>
          </a:p>
          <a:p>
            <a:pPr lvl="2"/>
            <a:r>
              <a:rPr lang="en-US" sz="2400" dirty="0"/>
              <a:t>Appropriate work</a:t>
            </a:r>
          </a:p>
          <a:p>
            <a:pPr lvl="2"/>
            <a:r>
              <a:rPr lang="en-US" sz="2400" dirty="0"/>
              <a:t>Advancing levels of knowledge</a:t>
            </a:r>
          </a:p>
          <a:p>
            <a:endParaRPr lang="en-US" sz="240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D16402D-5420-4343-89C8-368D40308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/>
          <a:lstStyle/>
          <a:p>
            <a:r>
              <a:rPr lang="en-US" dirty="0"/>
              <a:t>Good Soil: A Case Study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032F2407-BFA4-40C7-8790-C09FE34C8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60" y="5468540"/>
            <a:ext cx="2083148" cy="1389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5149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533F929-4E65-4B55-B1C5-20537914BE5D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DE6180B1-38D5-4341-B4CF-93FA45D25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255"/>
            <a:ext cx="7886700" cy="1325563"/>
          </a:xfrm>
        </p:spPr>
        <p:txBody>
          <a:bodyPr/>
          <a:lstStyle/>
          <a:p>
            <a:r>
              <a:rPr lang="en-US" dirty="0"/>
              <a:t>Good Soil: A Case Study</a:t>
            </a:r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D6E84A2C-482F-46B5-8ACA-96C1255221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960" y="5468540"/>
            <a:ext cx="2083148" cy="13894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F0654DD-1767-4257-BB12-A6AB0897318F}"/>
              </a:ext>
            </a:extLst>
          </p:cNvPr>
          <p:cNvSpPr txBox="1">
            <a:spLocks/>
          </p:cNvSpPr>
          <p:nvPr/>
        </p:nvSpPr>
        <p:spPr>
          <a:xfrm>
            <a:off x="343978" y="1253331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Spiritual wisdom places responsibility on me</a:t>
            </a:r>
          </a:p>
          <a:p>
            <a:pPr lvl="1"/>
            <a:r>
              <a:rPr lang="en-US" dirty="0"/>
              <a:t>Bible is not a narrated guide through life or a rule book</a:t>
            </a:r>
          </a:p>
          <a:p>
            <a:pPr lvl="1"/>
            <a:r>
              <a:rPr lang="en-US" dirty="0"/>
              <a:t>Bible is a book to guide me into spiritual wisdom</a:t>
            </a:r>
          </a:p>
          <a:p>
            <a:pPr lvl="2"/>
            <a:r>
              <a:rPr lang="en-US" sz="2400" dirty="0"/>
              <a:t>Impacts my time: Meditation on word is essential</a:t>
            </a:r>
          </a:p>
          <a:p>
            <a:pPr lvl="2"/>
            <a:r>
              <a:rPr lang="en-US" sz="2400" dirty="0"/>
              <a:t>Impacts how I interpret the Bible</a:t>
            </a:r>
          </a:p>
          <a:p>
            <a:pPr lvl="2"/>
            <a:r>
              <a:rPr lang="en-US" sz="2400" dirty="0"/>
              <a:t>Impacts how I choose to live my life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299941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12707-C4EC-46F3-8905-2028B0744D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552" y="97421"/>
            <a:ext cx="7886700" cy="1325563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+mn-lt"/>
              </a:rPr>
              <a:t>Who is wise and understanding among you? By his good conduct let him show his works in the </a:t>
            </a:r>
            <a:r>
              <a:rPr lang="en-US" sz="2400" dirty="0">
                <a:solidFill>
                  <a:srgbClr val="C00000"/>
                </a:solidFill>
                <a:latin typeface="+mn-lt"/>
              </a:rPr>
              <a:t>meekness of wisdom</a:t>
            </a:r>
            <a:r>
              <a:rPr lang="en-US" sz="2400" dirty="0">
                <a:solidFill>
                  <a:srgbClr val="000000"/>
                </a:solidFill>
                <a:latin typeface="+mn-lt"/>
              </a:rPr>
              <a:t>.						 – James 3:13</a:t>
            </a:r>
            <a:endParaRPr lang="en-US" sz="4800" dirty="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578008-0FD1-4555-9B06-D361C5884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518249"/>
            <a:ext cx="2786354" cy="326350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Not Wisdom</a:t>
            </a:r>
          </a:p>
          <a:p>
            <a:pPr>
              <a:buFontTx/>
              <a:buChar char="-"/>
            </a:pPr>
            <a:r>
              <a:rPr lang="en-US" sz="2400" dirty="0"/>
              <a:t>Bitter Jealousy</a:t>
            </a:r>
          </a:p>
          <a:p>
            <a:pPr>
              <a:buFontTx/>
              <a:buChar char="-"/>
            </a:pPr>
            <a:r>
              <a:rPr lang="en-US" sz="2400" dirty="0"/>
              <a:t>Selfish Ambition</a:t>
            </a:r>
          </a:p>
          <a:p>
            <a:pPr>
              <a:buFontTx/>
              <a:buChar char="-"/>
            </a:pPr>
            <a:r>
              <a:rPr lang="en-US" sz="2400" dirty="0"/>
              <a:t>Boastful</a:t>
            </a:r>
          </a:p>
          <a:p>
            <a:pPr>
              <a:buFontTx/>
              <a:buChar char="-"/>
            </a:pPr>
            <a:r>
              <a:rPr lang="en-US" sz="2400" dirty="0"/>
              <a:t>False to the Truth</a:t>
            </a:r>
          </a:p>
          <a:p>
            <a:pPr>
              <a:buFontTx/>
              <a:buChar char="-"/>
            </a:pPr>
            <a:r>
              <a:rPr lang="en-US" sz="2400" dirty="0"/>
              <a:t>Disorder</a:t>
            </a:r>
          </a:p>
          <a:p>
            <a:pPr>
              <a:buFontTx/>
              <a:buChar char="-"/>
            </a:pPr>
            <a:r>
              <a:rPr lang="en-US" sz="2400" dirty="0"/>
              <a:t>Vile Practices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F6080B2-B8B0-4D36-B3E5-ABC456480435}"/>
              </a:ext>
            </a:extLst>
          </p:cNvPr>
          <p:cNvSpPr txBox="1">
            <a:spLocks/>
          </p:cNvSpPr>
          <p:nvPr/>
        </p:nvSpPr>
        <p:spPr>
          <a:xfrm>
            <a:off x="4812329" y="1518249"/>
            <a:ext cx="3703021" cy="3870521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Wisdom from Above</a:t>
            </a:r>
          </a:p>
          <a:p>
            <a:pPr>
              <a:buFontTx/>
              <a:buChar char="-"/>
            </a:pPr>
            <a:r>
              <a:rPr lang="en-US" sz="2400" dirty="0"/>
              <a:t>Pure</a:t>
            </a:r>
          </a:p>
          <a:p>
            <a:pPr>
              <a:buFontTx/>
              <a:buChar char="-"/>
            </a:pPr>
            <a:r>
              <a:rPr lang="en-US" sz="2400" dirty="0"/>
              <a:t>Peaceable</a:t>
            </a:r>
          </a:p>
          <a:p>
            <a:pPr>
              <a:buFontTx/>
              <a:buChar char="-"/>
            </a:pPr>
            <a:r>
              <a:rPr lang="en-US" sz="2400" dirty="0"/>
              <a:t>Gentle</a:t>
            </a:r>
          </a:p>
          <a:p>
            <a:pPr>
              <a:buFontTx/>
              <a:buChar char="-"/>
            </a:pPr>
            <a:r>
              <a:rPr lang="en-US" sz="2400" dirty="0"/>
              <a:t>Open to Reason</a:t>
            </a:r>
          </a:p>
          <a:p>
            <a:pPr>
              <a:buFontTx/>
              <a:buChar char="-"/>
            </a:pPr>
            <a:r>
              <a:rPr lang="en-US" sz="2400" dirty="0"/>
              <a:t>Full of Mercy/Good Fruits</a:t>
            </a:r>
          </a:p>
          <a:p>
            <a:pPr>
              <a:buFontTx/>
              <a:buChar char="-"/>
            </a:pPr>
            <a:r>
              <a:rPr lang="en-US" sz="2400" dirty="0"/>
              <a:t>Impartial</a:t>
            </a:r>
          </a:p>
          <a:p>
            <a:pPr>
              <a:buFontTx/>
              <a:buChar char="-"/>
            </a:pPr>
            <a:r>
              <a:rPr lang="en-US" sz="2400" dirty="0"/>
              <a:t>Sincere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A8BD60D-C7F8-4A13-9A2B-642670A52752}"/>
              </a:ext>
            </a:extLst>
          </p:cNvPr>
          <p:cNvSpPr/>
          <p:nvPr/>
        </p:nvSpPr>
        <p:spPr>
          <a:xfrm>
            <a:off x="363481" y="5833867"/>
            <a:ext cx="1013419" cy="438582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Earthly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9353757-DE34-4F9B-A4C0-BD0FBCAFEE0D}"/>
              </a:ext>
            </a:extLst>
          </p:cNvPr>
          <p:cNvSpPr/>
          <p:nvPr/>
        </p:nvSpPr>
        <p:spPr>
          <a:xfrm>
            <a:off x="1440498" y="5867956"/>
            <a:ext cx="2269646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Unspiritual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5A70DB0-62E7-496A-8371-0242216A6F75}"/>
              </a:ext>
            </a:extLst>
          </p:cNvPr>
          <p:cNvSpPr/>
          <p:nvPr/>
        </p:nvSpPr>
        <p:spPr>
          <a:xfrm>
            <a:off x="807209" y="6188450"/>
            <a:ext cx="1681818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Demonic</a:t>
            </a:r>
          </a:p>
        </p:txBody>
      </p:sp>
      <p:sp>
        <p:nvSpPr>
          <p:cNvPr id="8" name="Arrow: Up 7">
            <a:extLst>
              <a:ext uri="{FF2B5EF4-FFF2-40B4-BE49-F238E27FC236}">
                <a16:creationId xmlns:a16="http://schemas.microsoft.com/office/drawing/2014/main" id="{798E5E15-7C1A-44F6-AD6C-B3BB42D1E28B}"/>
              </a:ext>
            </a:extLst>
          </p:cNvPr>
          <p:cNvSpPr/>
          <p:nvPr/>
        </p:nvSpPr>
        <p:spPr>
          <a:xfrm>
            <a:off x="823360" y="5564713"/>
            <a:ext cx="363474" cy="33590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Arrow: Up 8">
            <a:extLst>
              <a:ext uri="{FF2B5EF4-FFF2-40B4-BE49-F238E27FC236}">
                <a16:creationId xmlns:a16="http://schemas.microsoft.com/office/drawing/2014/main" id="{8BA8FAF1-0504-4F18-B043-6F0CE60061BE}"/>
              </a:ext>
            </a:extLst>
          </p:cNvPr>
          <p:cNvSpPr/>
          <p:nvPr/>
        </p:nvSpPr>
        <p:spPr>
          <a:xfrm>
            <a:off x="1424346" y="5935891"/>
            <a:ext cx="363474" cy="33590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Arrow: Up 9">
            <a:extLst>
              <a:ext uri="{FF2B5EF4-FFF2-40B4-BE49-F238E27FC236}">
                <a16:creationId xmlns:a16="http://schemas.microsoft.com/office/drawing/2014/main" id="{5D97BBFC-92C6-4A32-8554-C7490B5B537B}"/>
              </a:ext>
            </a:extLst>
          </p:cNvPr>
          <p:cNvSpPr/>
          <p:nvPr/>
        </p:nvSpPr>
        <p:spPr>
          <a:xfrm>
            <a:off x="2248897" y="5609596"/>
            <a:ext cx="363474" cy="33590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5E5B034-4DC8-41EE-AE86-7B816FC362E9}"/>
              </a:ext>
            </a:extLst>
          </p:cNvPr>
          <p:cNvSpPr/>
          <p:nvPr/>
        </p:nvSpPr>
        <p:spPr>
          <a:xfrm>
            <a:off x="4617618" y="5858009"/>
            <a:ext cx="3703022" cy="438582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en-U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Harvest of Righteousness</a:t>
            </a:r>
          </a:p>
        </p:txBody>
      </p:sp>
      <p:sp>
        <p:nvSpPr>
          <p:cNvPr id="12" name="Arrow: Up 11">
            <a:extLst>
              <a:ext uri="{FF2B5EF4-FFF2-40B4-BE49-F238E27FC236}">
                <a16:creationId xmlns:a16="http://schemas.microsoft.com/office/drawing/2014/main" id="{659F7CED-F3FF-4A75-87F8-FA2F869183E2}"/>
              </a:ext>
            </a:extLst>
          </p:cNvPr>
          <p:cNvSpPr/>
          <p:nvPr/>
        </p:nvSpPr>
        <p:spPr>
          <a:xfrm>
            <a:off x="6381790" y="5609596"/>
            <a:ext cx="363474" cy="335902"/>
          </a:xfrm>
          <a:prstGeom prst="up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943006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500"/>
                            </p:stCondLst>
                            <p:childTnLst>
                              <p:par>
                                <p:cTn id="8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4500"/>
                            </p:stCondLst>
                            <p:childTnLst>
                              <p:par>
                                <p:cTn id="9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6500"/>
                            </p:stCondLst>
                            <p:childTnLst>
                              <p:par>
                                <p:cTn id="10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 animBg="1"/>
      <p:bldP spid="9" grpId="0" animBg="1"/>
      <p:bldP spid="10" grpId="0" animBg="1"/>
      <p:bldP spid="11" grpId="0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5CAE71-6107-4F5C-B20C-24AA9F465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60" y="5576887"/>
            <a:ext cx="8183880" cy="64008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800"/>
              <a:t>What Does Your Soil Test Reveal?</a:t>
            </a:r>
          </a:p>
        </p:txBody>
      </p:sp>
      <p:pic>
        <p:nvPicPr>
          <p:cNvPr id="11266" name="Picture 2" descr="See the source image">
            <a:extLst>
              <a:ext uri="{FF2B5EF4-FFF2-40B4-BE49-F238E27FC236}">
                <a16:creationId xmlns:a16="http://schemas.microsoft.com/office/drawing/2014/main" id="{7AD39E12-C634-4E0B-A46F-8560E76A5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9" r="3187" b="1"/>
          <a:stretch/>
        </p:blipFill>
        <p:spPr bwMode="auto">
          <a:xfrm>
            <a:off x="480060" y="640080"/>
            <a:ext cx="8183880" cy="483679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81969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755522-BE9B-42FA-B0AA-5F92E3ABCF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98460" y="1783959"/>
            <a:ext cx="3065480" cy="2889114"/>
          </a:xfrm>
        </p:spPr>
        <p:txBody>
          <a:bodyPr anchor="b">
            <a:normAutofit/>
          </a:bodyPr>
          <a:lstStyle/>
          <a:p>
            <a:pPr algn="l"/>
            <a:r>
              <a:rPr lang="en-US" sz="4700"/>
              <a:t>How to be Good Soil</a:t>
            </a:r>
          </a:p>
        </p:txBody>
      </p:sp>
      <p:sp>
        <p:nvSpPr>
          <p:cNvPr id="93" name="Freeform: Shape 92">
            <a:extLst>
              <a:ext uri="{FF2B5EF4-FFF2-40B4-BE49-F238E27FC236}">
                <a16:creationId xmlns:a16="http://schemas.microsoft.com/office/drawing/2014/main" id="{E49CC64F-7275-4E33-961B-0C5CDC4398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 flipV="1">
            <a:off x="0" y="0"/>
            <a:ext cx="5391039" cy="6858000"/>
          </a:xfrm>
          <a:custGeom>
            <a:avLst/>
            <a:gdLst>
              <a:gd name="connsiteX0" fmla="*/ 7188051 w 7188051"/>
              <a:gd name="connsiteY0" fmla="*/ 6858000 h 6858000"/>
              <a:gd name="connsiteX1" fmla="*/ 108694 w 7188051"/>
              <a:gd name="connsiteY1" fmla="*/ 6858000 h 6858000"/>
              <a:gd name="connsiteX2" fmla="*/ 79127 w 7188051"/>
              <a:gd name="connsiteY2" fmla="*/ 6681235 h 6858000"/>
              <a:gd name="connsiteX3" fmla="*/ 0 w 7188051"/>
              <a:gd name="connsiteY3" fmla="*/ 5565888 h 6858000"/>
              <a:gd name="connsiteX4" fmla="*/ 2190696 w 7188051"/>
              <a:gd name="connsiteY4" fmla="*/ 145339 h 6858000"/>
              <a:gd name="connsiteX5" fmla="*/ 2339431 w 7188051"/>
              <a:gd name="connsiteY5" fmla="*/ 0 h 6858000"/>
              <a:gd name="connsiteX6" fmla="*/ 7188051 w 7188051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188051" h="6858000">
                <a:moveTo>
                  <a:pt x="7188051" y="6858000"/>
                </a:moveTo>
                <a:lnTo>
                  <a:pt x="108694" y="6858000"/>
                </a:lnTo>
                <a:lnTo>
                  <a:pt x="79127" y="6681235"/>
                </a:lnTo>
                <a:cubicBezTo>
                  <a:pt x="26981" y="6316967"/>
                  <a:pt x="0" y="5944579"/>
                  <a:pt x="0" y="5565888"/>
                </a:cubicBezTo>
                <a:cubicBezTo>
                  <a:pt x="0" y="3459953"/>
                  <a:pt x="834428" y="1548908"/>
                  <a:pt x="2190696" y="145339"/>
                </a:cubicBezTo>
                <a:lnTo>
                  <a:pt x="2339431" y="0"/>
                </a:lnTo>
                <a:lnTo>
                  <a:pt x="7188051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8" name="Picture 78" descr="Cross section of young plant and roots">
            <a:extLst>
              <a:ext uri="{FF2B5EF4-FFF2-40B4-BE49-F238E27FC236}">
                <a16:creationId xmlns:a16="http://schemas.microsoft.com/office/drawing/2014/main" id="{F481E439-2CFE-43A6-AC2E-5E44116D0E8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3995" r="1047"/>
          <a:stretch/>
        </p:blipFill>
        <p:spPr>
          <a:xfrm>
            <a:off x="20" y="10"/>
            <a:ext cx="5271352" cy="6857990"/>
          </a:xfrm>
          <a:custGeom>
            <a:avLst/>
            <a:gdLst/>
            <a:ahLst/>
            <a:cxnLst/>
            <a:rect l="l" t="t" r="r" b="b"/>
            <a:pathLst>
              <a:path w="7028495" h="6858000">
                <a:moveTo>
                  <a:pt x="0" y="0"/>
                </a:moveTo>
                <a:lnTo>
                  <a:pt x="6915668" y="0"/>
                </a:lnTo>
                <a:lnTo>
                  <a:pt x="6952411" y="219663"/>
                </a:lnTo>
                <a:cubicBezTo>
                  <a:pt x="7002551" y="569921"/>
                  <a:pt x="7028495" y="927986"/>
                  <a:pt x="7028495" y="1292112"/>
                </a:cubicBezTo>
                <a:cubicBezTo>
                  <a:pt x="7028495" y="3343346"/>
                  <a:pt x="6205186" y="5202289"/>
                  <a:pt x="4870994" y="6556512"/>
                </a:cubicBezTo>
                <a:lnTo>
                  <a:pt x="4556185" y="6858000"/>
                </a:lnTo>
                <a:lnTo>
                  <a:pt x="0" y="6858000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0250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ee the source image">
            <a:extLst>
              <a:ext uri="{FF2B5EF4-FFF2-40B4-BE49-F238E27FC236}">
                <a16:creationId xmlns:a16="http://schemas.microsoft.com/office/drawing/2014/main" id="{3AA6847B-37F0-47B1-AD02-533C4E71D9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18" r="15522" b="9091"/>
          <a:stretch/>
        </p:blipFill>
        <p:spPr bwMode="auto">
          <a:xfrm>
            <a:off x="1922044" y="1"/>
            <a:ext cx="72219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F3ED58E-5C4E-4A02-B775-5E10057D58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42006"/>
            <a:ext cx="2909424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700"/>
              <a:t>Hearing the Word</a:t>
            </a:r>
          </a:p>
        </p:txBody>
      </p:sp>
    </p:spTree>
    <p:extLst>
      <p:ext uri="{BB962C8B-B14F-4D97-AF65-F5344CB8AC3E}">
        <p14:creationId xmlns:p14="http://schemas.microsoft.com/office/powerpoint/2010/main" val="15274297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54AADD-78E9-4258-B8FD-BF92CA4C25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2D4270-670B-4D9D-8280-946375B4B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89"/>
            <a:ext cx="7886700" cy="1325563"/>
          </a:xfrm>
        </p:spPr>
        <p:txBody>
          <a:bodyPr/>
          <a:lstStyle/>
          <a:p>
            <a:r>
              <a:rPr lang="en-US" dirty="0"/>
              <a:t>Hearing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0C669-EDA0-43BB-946F-E645B26D61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2" y="1349152"/>
            <a:ext cx="8887636" cy="3263504"/>
          </a:xfrm>
        </p:spPr>
        <p:txBody>
          <a:bodyPr>
            <a:normAutofit/>
          </a:bodyPr>
          <a:lstStyle/>
          <a:p>
            <a:r>
              <a:rPr lang="en-US" dirty="0"/>
              <a:t>Biblically, </a:t>
            </a:r>
            <a:r>
              <a:rPr lang="en-US" i="1" dirty="0"/>
              <a:t>hearing</a:t>
            </a:r>
            <a:r>
              <a:rPr lang="en-US" dirty="0"/>
              <a:t> is not simply an auditory process</a:t>
            </a:r>
          </a:p>
          <a:p>
            <a:pPr lvl="1"/>
            <a:r>
              <a:rPr lang="en-US" dirty="0"/>
              <a:t>The call to </a:t>
            </a:r>
            <a:r>
              <a:rPr lang="en-US" i="1" dirty="0"/>
              <a:t>hear</a:t>
            </a:r>
            <a:r>
              <a:rPr lang="en-US" dirty="0"/>
              <a:t> means something important is being announced</a:t>
            </a:r>
          </a:p>
          <a:p>
            <a:endParaRPr lang="en-US" sz="2400" dirty="0"/>
          </a:p>
        </p:txBody>
      </p:sp>
      <p:pic>
        <p:nvPicPr>
          <p:cNvPr id="3074" name="Picture 2" descr="See the source image">
            <a:extLst>
              <a:ext uri="{FF2B5EF4-FFF2-40B4-BE49-F238E27FC236}">
                <a16:creationId xmlns:a16="http://schemas.microsoft.com/office/drawing/2014/main" id="{612CBC26-3AFF-4A9D-A0F0-DA72AA938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4" y="5285494"/>
            <a:ext cx="2295075" cy="1529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45A3E62-5E61-4634-AD4E-FFC608E1614E}"/>
              </a:ext>
            </a:extLst>
          </p:cNvPr>
          <p:cNvSpPr txBox="1"/>
          <p:nvPr/>
        </p:nvSpPr>
        <p:spPr>
          <a:xfrm>
            <a:off x="101536" y="5064986"/>
            <a:ext cx="672195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stem-ui"/>
              </a:rPr>
              <a:t>And Moses summoned all Israel and said to them, “</a:t>
            </a:r>
            <a:r>
              <a:rPr lang="en-US" sz="2400" b="1" dirty="0">
                <a:solidFill>
                  <a:srgbClr val="000000"/>
                </a:solidFill>
                <a:latin typeface="system-ui"/>
              </a:rPr>
              <a:t>Hear, O Israel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, the statutes and the rules that I speak in your hearing today, and you shall </a:t>
            </a:r>
            <a:r>
              <a:rPr lang="en-US" sz="2400" b="1" dirty="0">
                <a:solidFill>
                  <a:srgbClr val="000000"/>
                </a:solidFill>
                <a:latin typeface="system-ui"/>
              </a:rPr>
              <a:t>learn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 them and be careful to </a:t>
            </a:r>
            <a:r>
              <a:rPr lang="en-US" sz="2400" b="1" dirty="0">
                <a:solidFill>
                  <a:srgbClr val="000000"/>
                </a:solidFill>
                <a:latin typeface="system-ui"/>
              </a:rPr>
              <a:t>do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 them. – Deuteronomy 5:1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272358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54AADD-78E9-4258-B8FD-BF92CA4C252E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967CFCDE-B0ED-4778-A0FC-4B3F61D908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2" y="1349152"/>
            <a:ext cx="8887636" cy="3263504"/>
          </a:xfrm>
        </p:spPr>
        <p:txBody>
          <a:bodyPr>
            <a:normAutofit/>
          </a:bodyPr>
          <a:lstStyle/>
          <a:p>
            <a:r>
              <a:rPr lang="en-US" dirty="0"/>
              <a:t>Most People Have “Hearing Problems”</a:t>
            </a:r>
          </a:p>
          <a:p>
            <a:endParaRPr lang="en-US" sz="2400" dirty="0"/>
          </a:p>
        </p:txBody>
      </p:sp>
      <p:pic>
        <p:nvPicPr>
          <p:cNvPr id="4100" name="Picture 4" descr="See the source image">
            <a:extLst>
              <a:ext uri="{FF2B5EF4-FFF2-40B4-BE49-F238E27FC236}">
                <a16:creationId xmlns:a16="http://schemas.microsoft.com/office/drawing/2014/main" id="{BC7FC544-CC38-4B0E-852C-90D3BEF33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" y="5808702"/>
            <a:ext cx="879305" cy="10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See the source image">
            <a:extLst>
              <a:ext uri="{FF2B5EF4-FFF2-40B4-BE49-F238E27FC236}">
                <a16:creationId xmlns:a16="http://schemas.microsoft.com/office/drawing/2014/main" id="{A5A87BCF-B3FD-4B24-ACB2-A9DF465A1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03" y="5224812"/>
            <a:ext cx="1170458" cy="10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2C319E33-1290-4F90-85D1-5A6AEBF8BA65}"/>
              </a:ext>
            </a:extLst>
          </p:cNvPr>
          <p:cNvSpPr/>
          <p:nvPr/>
        </p:nvSpPr>
        <p:spPr>
          <a:xfrm rot="21189775">
            <a:off x="923628" y="5594570"/>
            <a:ext cx="4436706" cy="356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38272B92-5768-4C93-91D3-46628C4EA628}"/>
              </a:ext>
            </a:extLst>
          </p:cNvPr>
          <p:cNvSpPr/>
          <p:nvPr/>
        </p:nvSpPr>
        <p:spPr>
          <a:xfrm>
            <a:off x="5032653" y="5735661"/>
            <a:ext cx="314909" cy="57629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1F81E-B3B8-4907-9801-F232268BB5F8}"/>
              </a:ext>
            </a:extLst>
          </p:cNvPr>
          <p:cNvSpPr txBox="1"/>
          <p:nvPr/>
        </p:nvSpPr>
        <p:spPr>
          <a:xfrm>
            <a:off x="252022" y="3920654"/>
            <a:ext cx="34832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Poor Communicator</a:t>
            </a:r>
          </a:p>
          <a:p>
            <a:r>
              <a:rPr lang="en-US" sz="2400" dirty="0"/>
              <a:t>Insufficient knowledge</a:t>
            </a:r>
          </a:p>
          <a:p>
            <a:r>
              <a:rPr lang="en-US" sz="2400" dirty="0"/>
              <a:t>Doesn’t gauge hearer(s)</a:t>
            </a:r>
            <a:endParaRPr 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689222-F628-4D2F-984E-AF53056886E5}"/>
              </a:ext>
            </a:extLst>
          </p:cNvPr>
          <p:cNvSpPr txBox="1"/>
          <p:nvPr/>
        </p:nvSpPr>
        <p:spPr>
          <a:xfrm>
            <a:off x="4500213" y="3920655"/>
            <a:ext cx="4238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Tired, distracted</a:t>
            </a:r>
          </a:p>
          <a:p>
            <a:r>
              <a:rPr lang="en-US" sz="2400" dirty="0"/>
              <a:t>Insufficient preparation</a:t>
            </a:r>
          </a:p>
          <a:p>
            <a:r>
              <a:rPr lang="en-US" sz="2400" dirty="0"/>
              <a:t>Apathetic to speaker/message</a:t>
            </a:r>
            <a:endParaRPr lang="en-US" sz="16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3D852B-621B-4840-8432-F5C4998BE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89"/>
            <a:ext cx="7886700" cy="1325563"/>
          </a:xfrm>
        </p:spPr>
        <p:txBody>
          <a:bodyPr/>
          <a:lstStyle/>
          <a:p>
            <a:r>
              <a:rPr lang="en-US" dirty="0"/>
              <a:t>Hearing the Word</a:t>
            </a: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35F004A9-988F-4D88-A191-19940574A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4" y="5285494"/>
            <a:ext cx="2295075" cy="1529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06844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54AADD-78E9-4258-B8FD-BF92CA4C252E}"/>
              </a:ext>
            </a:extLst>
          </p:cNvPr>
          <p:cNvSpPr/>
          <p:nvPr/>
        </p:nvSpPr>
        <p:spPr>
          <a:xfrm>
            <a:off x="-40127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7E1F81E-B3B8-4907-9801-F232268BB5F8}"/>
              </a:ext>
            </a:extLst>
          </p:cNvPr>
          <p:cNvSpPr txBox="1"/>
          <p:nvPr/>
        </p:nvSpPr>
        <p:spPr>
          <a:xfrm>
            <a:off x="225661" y="4137548"/>
            <a:ext cx="59594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Both must see importance of message</a:t>
            </a:r>
          </a:p>
          <a:p>
            <a:r>
              <a:rPr lang="en-US" sz="2400" dirty="0"/>
              <a:t>Both speaker and hearer must be prepared</a:t>
            </a:r>
          </a:p>
          <a:p>
            <a:r>
              <a:rPr lang="en-US" sz="2400" dirty="0"/>
              <a:t>Both must be interested and engaged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384061E-03AF-476B-AD2E-49C97A1EC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3589"/>
            <a:ext cx="7886700" cy="1325563"/>
          </a:xfrm>
        </p:spPr>
        <p:txBody>
          <a:bodyPr/>
          <a:lstStyle/>
          <a:p>
            <a:r>
              <a:rPr lang="en-US" dirty="0"/>
              <a:t>Hearing the Word</a:t>
            </a:r>
          </a:p>
        </p:txBody>
      </p:sp>
      <p:pic>
        <p:nvPicPr>
          <p:cNvPr id="14" name="Picture 2" descr="See the source image">
            <a:extLst>
              <a:ext uri="{FF2B5EF4-FFF2-40B4-BE49-F238E27FC236}">
                <a16:creationId xmlns:a16="http://schemas.microsoft.com/office/drawing/2014/main" id="{0EA169A7-A24F-49ED-9580-C49B992440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494" y="5285494"/>
            <a:ext cx="2295075" cy="15297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D207AB19-B4D4-4952-9291-8688FAE37E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82" y="1349152"/>
            <a:ext cx="8887636" cy="614626"/>
          </a:xfrm>
        </p:spPr>
        <p:txBody>
          <a:bodyPr>
            <a:normAutofit/>
          </a:bodyPr>
          <a:lstStyle/>
          <a:p>
            <a:r>
              <a:rPr lang="en-US" dirty="0"/>
              <a:t>Most People Have “Hearing Problems”</a:t>
            </a:r>
          </a:p>
          <a:p>
            <a:endParaRPr lang="en-US" sz="2400" dirty="0"/>
          </a:p>
        </p:txBody>
      </p:sp>
      <p:pic>
        <p:nvPicPr>
          <p:cNvPr id="18" name="Picture 4" descr="See the source image">
            <a:extLst>
              <a:ext uri="{FF2B5EF4-FFF2-40B4-BE49-F238E27FC236}">
                <a16:creationId xmlns:a16="http://schemas.microsoft.com/office/drawing/2014/main" id="{18F77BB9-D679-4F53-A69F-9B7247E750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49" y="5808702"/>
            <a:ext cx="879305" cy="1006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See the source image">
            <a:extLst>
              <a:ext uri="{FF2B5EF4-FFF2-40B4-BE49-F238E27FC236}">
                <a16:creationId xmlns:a16="http://schemas.microsoft.com/office/drawing/2014/main" id="{A7AEF2B2-8B13-456F-83AD-9DE6C469E1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5803" y="5224812"/>
            <a:ext cx="1170458" cy="1021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Arrow: Right 19">
            <a:extLst>
              <a:ext uri="{FF2B5EF4-FFF2-40B4-BE49-F238E27FC236}">
                <a16:creationId xmlns:a16="http://schemas.microsoft.com/office/drawing/2014/main" id="{255A2DE6-B68B-4349-970F-0395EC40F7EC}"/>
              </a:ext>
            </a:extLst>
          </p:cNvPr>
          <p:cNvSpPr/>
          <p:nvPr/>
        </p:nvSpPr>
        <p:spPr>
          <a:xfrm rot="21189775">
            <a:off x="923628" y="5594570"/>
            <a:ext cx="4436706" cy="356896"/>
          </a:xfrm>
          <a:prstGeom prst="right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4E7B4FA5-8A2C-4D7C-BC97-E7F8DB4EA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73" y="4610186"/>
            <a:ext cx="571802" cy="614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98F2662-2E2F-46F9-A622-0EAD6D70C05A}"/>
              </a:ext>
            </a:extLst>
          </p:cNvPr>
          <p:cNvSpPr txBox="1"/>
          <p:nvPr/>
        </p:nvSpPr>
        <p:spPr>
          <a:xfrm>
            <a:off x="75566" y="983537"/>
            <a:ext cx="8776517" cy="3046988"/>
          </a:xfrm>
          <a:prstGeom prst="rect">
            <a:avLst/>
          </a:prstGeom>
          <a:solidFill>
            <a:srgbClr val="D9D9D9">
              <a:alpha val="85098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system-ui"/>
              </a:rPr>
              <a:t>Because your heart was tender and you humbled yourself before God </a:t>
            </a:r>
            <a:r>
              <a:rPr lang="en-US" sz="2400" dirty="0">
                <a:solidFill>
                  <a:srgbClr val="C00000"/>
                </a:solidFill>
                <a:latin typeface="system-ui"/>
              </a:rPr>
              <a:t>when you heard 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his words against this place and its inhabitants, and you have humbled yourself before me and have torn your clothes and wept before me, I also have heard you, declares the </a:t>
            </a:r>
            <a:r>
              <a:rPr lang="en-US" sz="2400" cap="small" dirty="0">
                <a:solidFill>
                  <a:srgbClr val="000000"/>
                </a:solidFill>
                <a:latin typeface="system-ui"/>
              </a:rPr>
              <a:t>Lord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. 															– II Chron. 34:27</a:t>
            </a:r>
          </a:p>
          <a:p>
            <a:r>
              <a:rPr lang="en-US" sz="2400" b="1" baseline="30000" dirty="0">
                <a:solidFill>
                  <a:srgbClr val="000000"/>
                </a:solidFill>
                <a:latin typeface="system-ui"/>
              </a:rPr>
              <a:t> 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Now </a:t>
            </a:r>
            <a:r>
              <a:rPr lang="en-US" sz="2400" dirty="0">
                <a:solidFill>
                  <a:srgbClr val="C00000"/>
                </a:solidFill>
                <a:latin typeface="system-ui"/>
              </a:rPr>
              <a:t>when they heard </a:t>
            </a:r>
            <a:r>
              <a:rPr lang="en-US" sz="2400" dirty="0">
                <a:solidFill>
                  <a:srgbClr val="000000"/>
                </a:solidFill>
                <a:latin typeface="system-ui"/>
              </a:rPr>
              <a:t>this they were cut to the heart, and said to Peter and the rest of the apostles, “Brothers, what shall we do?” 														– Acts 2:37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545955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ee the source image">
            <a:extLst>
              <a:ext uri="{FF2B5EF4-FFF2-40B4-BE49-F238E27FC236}">
                <a16:creationId xmlns:a16="http://schemas.microsoft.com/office/drawing/2014/main" id="{EA939310-442F-4E43-A9CB-F185A3427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" r="29205" b="9091"/>
          <a:stretch/>
        </p:blipFill>
        <p:spPr bwMode="auto">
          <a:xfrm>
            <a:off x="1922044" y="1"/>
            <a:ext cx="7221956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D928DD85-BB99-450D-A702-2683E02962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5065738" cy="6858478"/>
          </a:xfrm>
          <a:custGeom>
            <a:avLst/>
            <a:gdLst>
              <a:gd name="connsiteX0" fmla="*/ 0 w 6754318"/>
              <a:gd name="connsiteY0" fmla="*/ 6858478 h 6858478"/>
              <a:gd name="connsiteX1" fmla="*/ 6754318 w 6754318"/>
              <a:gd name="connsiteY1" fmla="*/ 6858478 h 6858478"/>
              <a:gd name="connsiteX2" fmla="*/ 3577943 w 6754318"/>
              <a:gd name="connsiteY2" fmla="*/ 0 h 6858478"/>
              <a:gd name="connsiteX3" fmla="*/ 3572366 w 6754318"/>
              <a:gd name="connsiteY3" fmla="*/ 0 h 6858478"/>
              <a:gd name="connsiteX4" fmla="*/ 2506138 w 6754318"/>
              <a:gd name="connsiteY4" fmla="*/ 0 h 6858478"/>
              <a:gd name="connsiteX5" fmla="*/ 0 w 6754318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54318" h="6858478">
                <a:moveTo>
                  <a:pt x="0" y="6858478"/>
                </a:moveTo>
                <a:lnTo>
                  <a:pt x="6754318" y="6858478"/>
                </a:lnTo>
                <a:lnTo>
                  <a:pt x="3577943" y="0"/>
                </a:lnTo>
                <a:lnTo>
                  <a:pt x="3572366" y="0"/>
                </a:lnTo>
                <a:lnTo>
                  <a:pt x="2506138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40E5BD2-4019-4012-A1AA-628900E659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-478"/>
            <a:ext cx="4465335" cy="6858478"/>
          </a:xfrm>
          <a:custGeom>
            <a:avLst/>
            <a:gdLst>
              <a:gd name="connsiteX0" fmla="*/ 0 w 5953780"/>
              <a:gd name="connsiteY0" fmla="*/ 6858478 h 6858478"/>
              <a:gd name="connsiteX1" fmla="*/ 5953780 w 5953780"/>
              <a:gd name="connsiteY1" fmla="*/ 6858478 h 6858478"/>
              <a:gd name="connsiteX2" fmla="*/ 2777405 w 5953780"/>
              <a:gd name="connsiteY2" fmla="*/ 0 h 6858478"/>
              <a:gd name="connsiteX3" fmla="*/ 2771828 w 5953780"/>
              <a:gd name="connsiteY3" fmla="*/ 0 h 6858478"/>
              <a:gd name="connsiteX4" fmla="*/ 1705600 w 5953780"/>
              <a:gd name="connsiteY4" fmla="*/ 0 h 6858478"/>
              <a:gd name="connsiteX5" fmla="*/ 0 w 5953780"/>
              <a:gd name="connsiteY5" fmla="*/ 0 h 6858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953780" h="6858478">
                <a:moveTo>
                  <a:pt x="0" y="6858478"/>
                </a:moveTo>
                <a:lnTo>
                  <a:pt x="5953780" y="6858478"/>
                </a:lnTo>
                <a:lnTo>
                  <a:pt x="2777405" y="0"/>
                </a:lnTo>
                <a:lnTo>
                  <a:pt x="2771828" y="0"/>
                </a:lnTo>
                <a:lnTo>
                  <a:pt x="170560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C50F2B5-51D0-424F-9DB2-5894E65EDE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504" y="342006"/>
            <a:ext cx="2909424" cy="224812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600"/>
              <a:t>Understanding the Word</a:t>
            </a:r>
          </a:p>
        </p:txBody>
      </p:sp>
    </p:spTree>
    <p:extLst>
      <p:ext uri="{BB962C8B-B14F-4D97-AF65-F5344CB8AC3E}">
        <p14:creationId xmlns:p14="http://schemas.microsoft.com/office/powerpoint/2010/main" val="38818335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B0F81E0-AC62-4937-B0A3-04AC442A81CC}"/>
              </a:ext>
            </a:extLst>
          </p:cNvPr>
          <p:cNvSpPr/>
          <p:nvPr/>
        </p:nvSpPr>
        <p:spPr>
          <a:xfrm>
            <a:off x="-1" y="0"/>
            <a:ext cx="914400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C6C96-89E0-44F8-A4F8-E2317B005A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926" y="151492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Understanding the Word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19D6DF-B987-4D68-9770-0F104B12FC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824" y="1398652"/>
            <a:ext cx="7886700" cy="4351338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Understanding: “Putting the pieces together”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Message is heard; application is determined</a:t>
            </a:r>
          </a:p>
          <a:p>
            <a:r>
              <a:rPr lang="en-US" dirty="0">
                <a:solidFill>
                  <a:schemeClr val="bg1"/>
                </a:solidFill>
              </a:rPr>
              <a:t>Meditation: the essential ingredient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Bible is designed to be pondered</a:t>
            </a:r>
          </a:p>
          <a:p>
            <a:pPr lvl="1"/>
            <a:r>
              <a:rPr lang="en-US" dirty="0">
                <a:solidFill>
                  <a:schemeClr val="bg1"/>
                </a:solidFill>
              </a:rPr>
              <a:t>One “muses” on personal studies, classes, sermons</a:t>
            </a:r>
          </a:p>
        </p:txBody>
      </p:sp>
      <p:pic>
        <p:nvPicPr>
          <p:cNvPr id="7170" name="Picture 2" descr="See the source image">
            <a:extLst>
              <a:ext uri="{FF2B5EF4-FFF2-40B4-BE49-F238E27FC236}">
                <a16:creationId xmlns:a16="http://schemas.microsoft.com/office/drawing/2014/main" id="{06777FB4-19EC-40FE-ABC6-2E18755D0D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4712" y="5564609"/>
            <a:ext cx="1771650" cy="11811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7C9ED4-5D14-4255-9A8A-32B0157A8A97}"/>
              </a:ext>
            </a:extLst>
          </p:cNvPr>
          <p:cNvSpPr txBox="1"/>
          <p:nvPr/>
        </p:nvSpPr>
        <p:spPr>
          <a:xfrm>
            <a:off x="196933" y="4767516"/>
            <a:ext cx="733069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system-ui"/>
              </a:rPr>
              <a:t>This Book of the Law shall not depart from your mouth, but you shall </a:t>
            </a:r>
            <a:r>
              <a:rPr lang="en-US" sz="2400" dirty="0">
                <a:solidFill>
                  <a:srgbClr val="FFFF00"/>
                </a:solidFill>
                <a:latin typeface="system-ui"/>
              </a:rPr>
              <a:t>meditate on it day and night</a:t>
            </a:r>
            <a:r>
              <a:rPr lang="en-US" sz="2400" dirty="0">
                <a:solidFill>
                  <a:schemeClr val="bg1"/>
                </a:solidFill>
                <a:latin typeface="system-ui"/>
              </a:rPr>
              <a:t>, so that you may be careful to do according to all that is written in it. For then you will make your way prosperous, and then you will have good success. – Joshua 1:8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06927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AA72BD9-2C5A-4EDC-931F-5AA08EACA0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EF861546-687B-414D-8553-8741EE95FA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24" r="35674" b="2188"/>
          <a:stretch/>
        </p:blipFill>
        <p:spPr bwMode="auto">
          <a:xfrm>
            <a:off x="2641851" y="10"/>
            <a:ext cx="6502149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D3981AC-7B61-4947-BCF3-F7AA7FA385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731745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0BA0CD-CF9C-4EA9-BC99-4EB632D4BB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8320" y="1161288"/>
            <a:ext cx="3672578" cy="1124712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200" dirty="0"/>
              <a:t>Good Soil:    </a:t>
            </a:r>
            <a:br>
              <a:rPr lang="en-US" sz="3200" dirty="0"/>
            </a:br>
            <a:r>
              <a:rPr lang="en-US" sz="3200" dirty="0"/>
              <a:t>A Case Study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487775" y="674370"/>
            <a:ext cx="73152" cy="4114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1183" y="2443480"/>
            <a:ext cx="2475738" cy="18288"/>
          </a:xfrm>
          <a:prstGeom prst="rect">
            <a:avLst/>
          </a:prstGeom>
          <a:solidFill>
            <a:schemeClr val="tx1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53244A-8C00-487E-9882-0D70A7438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8320" y="2718054"/>
            <a:ext cx="2579180" cy="3207258"/>
          </a:xfrm>
        </p:spPr>
        <p:txBody>
          <a:bodyPr vert="horz" lIns="68580" tIns="34290" rIns="68580" bIns="34290" rtlCol="0" anchor="t">
            <a:normAutofit/>
          </a:bodyPr>
          <a:lstStyle/>
          <a:p>
            <a:pPr marL="0" indent="0">
              <a:buNone/>
            </a:pPr>
            <a:r>
              <a:rPr lang="en-US" sz="2400" dirty="0"/>
              <a:t>Colossians 1:3-10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7C0981-1D8F-4409-A183-62267889F6D1}"/>
              </a:ext>
            </a:extLst>
          </p:cNvPr>
          <p:cNvSpPr/>
          <p:nvPr/>
        </p:nvSpPr>
        <p:spPr>
          <a:xfrm>
            <a:off x="278320" y="681487"/>
            <a:ext cx="536983" cy="32232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8547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fade/>
  </p:transition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</TotalTime>
  <Words>722</Words>
  <Application>Microsoft Office PowerPoint</Application>
  <PresentationFormat>On-screen Show (4:3)</PresentationFormat>
  <Paragraphs>78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Office Theme</vt:lpstr>
      <vt:lpstr>PowerPoint Presentation</vt:lpstr>
      <vt:lpstr>How to be Good Soil</vt:lpstr>
      <vt:lpstr>Hearing the Word</vt:lpstr>
      <vt:lpstr>Hearing the Word</vt:lpstr>
      <vt:lpstr>Hearing the Word</vt:lpstr>
      <vt:lpstr>Hearing the Word</vt:lpstr>
      <vt:lpstr>Understanding the Word</vt:lpstr>
      <vt:lpstr>Understanding the Word</vt:lpstr>
      <vt:lpstr>Good Soil:     A Case Study</vt:lpstr>
      <vt:lpstr>Good Soil: A Case Study</vt:lpstr>
      <vt:lpstr>PowerPoint Presentation</vt:lpstr>
      <vt:lpstr>Good Soil: A Case Study</vt:lpstr>
      <vt:lpstr>Good Soil: A Case Study</vt:lpstr>
      <vt:lpstr>Who is wise and understanding among you? By his good conduct let him show his works in the meekness of wisdom.       – James 3:13</vt:lpstr>
      <vt:lpstr>What Does Your Soil Test Reveal?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be Good Soil</dc:title>
  <dc:creator>Greg Chandler</dc:creator>
  <cp:lastModifiedBy>Greg Chandler</cp:lastModifiedBy>
  <cp:revision>2</cp:revision>
  <dcterms:created xsi:type="dcterms:W3CDTF">2022-01-25T19:57:49Z</dcterms:created>
  <dcterms:modified xsi:type="dcterms:W3CDTF">2022-02-05T17:27:35Z</dcterms:modified>
</cp:coreProperties>
</file>