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8" r:id="rId3"/>
    <p:sldId id="257" r:id="rId4"/>
    <p:sldId id="259" r:id="rId5"/>
    <p:sldId id="262" r:id="rId6"/>
    <p:sldId id="260" r:id="rId7"/>
    <p:sldId id="261" r:id="rId8"/>
    <p:sldId id="263" r:id="rId9"/>
    <p:sldId id="264" r:id="rId10"/>
    <p:sldId id="265" r:id="rId11"/>
    <p:sldId id="266" r:id="rId12"/>
    <p:sldId id="267" r:id="rId13"/>
    <p:sldId id="268" r:id="rId14"/>
    <p:sldId id="269" r:id="rId15"/>
    <p:sldId id="271" r:id="rId16"/>
    <p:sldId id="272" r:id="rId17"/>
    <p:sldId id="273" r:id="rId18"/>
    <p:sldId id="274" r:id="rId19"/>
    <p:sldId id="275" r:id="rId20"/>
    <p:sldId id="276" r:id="rId21"/>
    <p:sldId id="277" r:id="rId22"/>
    <p:sldId id="278" r:id="rId2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50"/>
    <p:restoredTop sz="94653"/>
  </p:normalViewPr>
  <p:slideViewPr>
    <p:cSldViewPr snapToGrid="0">
      <p:cViewPr varScale="1">
        <p:scale>
          <a:sx n="103" d="100"/>
          <a:sy n="103" d="100"/>
        </p:scale>
        <p:origin x="648"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en-US"/>
              <a:t>Click to edit Master title style</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12/2/23</a:t>
            </a:fld>
            <a:endParaRPr lang="en-US" dirty="0"/>
          </a:p>
        </p:txBody>
      </p:sp>
      <p:sp>
        <p:nvSpPr>
          <p:cNvPr id="5" name="Footer Placeholder 4"/>
          <p:cNvSpPr>
            <a:spLocks noGrp="1"/>
          </p:cNvSpPr>
          <p:nvPr>
            <p:ph type="ftr" sz="quarter" idx="11"/>
          </p:nvPr>
        </p:nvSpPr>
        <p:spPr>
          <a:xfrm>
            <a:off x="2416500" y="329307"/>
            <a:ext cx="4973915" cy="309201"/>
          </a:xfrm>
        </p:spPr>
        <p:txBody>
          <a:bodyPr/>
          <a:lstStyle/>
          <a:p>
            <a:endParaRPr lang="en-US" dirty="0"/>
          </a:p>
        </p:txBody>
      </p:sp>
      <p:sp>
        <p:nvSpPr>
          <p:cNvPr id="6" name="Slide Number Placeholder 5"/>
          <p:cNvSpPr>
            <a:spLocks noGrp="1"/>
          </p:cNvSpPr>
          <p:nvPr>
            <p:ph type="sldNum" sz="quarter" idx="12"/>
          </p:nvPr>
        </p:nvSpPr>
        <p:spPr>
          <a:xfrm>
            <a:off x="1437664" y="798973"/>
            <a:ext cx="811019" cy="503578"/>
          </a:xfrm>
        </p:spPr>
        <p:txBody>
          <a:bodyPr/>
          <a:lstStyle/>
          <a:p>
            <a:fld id="{6D22F896-40B5-4ADD-8801-0D06FADFA095}" type="slidenum">
              <a:rPr lang="en-US" dirty="0"/>
              <a:t>‹#›</a:t>
            </a:fld>
            <a:endParaRPr lang="en-US" dirty="0"/>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12/2/23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12/2/23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12/2/23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en-US"/>
              <a:t>Click to edit Master title style</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12/2/23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12/2/23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447191" y="2824269"/>
            <a:ext cx="4645152" cy="26444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12362" y="2821491"/>
            <a:ext cx="4645152" cy="263737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12/2/23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12/2/23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12/2/23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12/2/23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48A87A34-81AB-432B-8DAE-1953F412C126}" type="datetimeFigureOut">
              <a:rPr lang="en-US" dirty="0"/>
              <a:pPr/>
              <a:t>12/2/23</a:t>
            </a:fld>
            <a:endParaRPr lang="en-US" dirty="0"/>
          </a:p>
        </p:txBody>
      </p:sp>
      <p:sp>
        <p:nvSpPr>
          <p:cNvPr id="6" name="Footer Placeholder 5"/>
          <p:cNvSpPr>
            <a:spLocks noGrp="1"/>
          </p:cNvSpPr>
          <p:nvPr>
            <p:ph type="ftr" sz="quarter" idx="11"/>
          </p:nvPr>
        </p:nvSpPr>
        <p:spPr>
          <a:xfrm>
            <a:off x="1447382" y="318640"/>
            <a:ext cx="5541004" cy="320931"/>
          </a:xfrm>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48A87A34-81AB-432B-8DAE-1953F412C126}" type="datetimeFigureOut">
              <a:rPr lang="en-US" dirty="0"/>
              <a:pPr/>
              <a:t>12/2/23</a:t>
            </a:fld>
            <a:endParaRPr lang="en-US" dirty="0"/>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6D22F896-40B5-4ADD-8801-0D06FADFA095}" type="slidenum">
              <a:rPr lang="en-US" dirty="0"/>
              <a:pPr/>
              <a:t>‹#›</a:t>
            </a:fld>
            <a:endParaRPr lang="en-US" dirty="0"/>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F6DAFD-78E8-D4FF-6780-6CB316D705F3}"/>
              </a:ext>
            </a:extLst>
          </p:cNvPr>
          <p:cNvSpPr>
            <a:spLocks noGrp="1"/>
          </p:cNvSpPr>
          <p:nvPr>
            <p:ph type="ctrTitle"/>
          </p:nvPr>
        </p:nvSpPr>
        <p:spPr/>
        <p:txBody>
          <a:bodyPr>
            <a:normAutofit/>
          </a:bodyPr>
          <a:lstStyle/>
          <a:p>
            <a:r>
              <a:rPr lang="en-US" b="1" dirty="0"/>
              <a:t>The godly test</a:t>
            </a:r>
          </a:p>
        </p:txBody>
      </p:sp>
      <p:sp>
        <p:nvSpPr>
          <p:cNvPr id="3" name="Subtitle 2">
            <a:extLst>
              <a:ext uri="{FF2B5EF4-FFF2-40B4-BE49-F238E27FC236}">
                <a16:creationId xmlns:a16="http://schemas.microsoft.com/office/drawing/2014/main" id="{CD2EEF89-B813-DB16-3EFE-B60BD4425B00}"/>
              </a:ext>
            </a:extLst>
          </p:cNvPr>
          <p:cNvSpPr>
            <a:spLocks noGrp="1"/>
          </p:cNvSpPr>
          <p:nvPr>
            <p:ph type="subTitle" idx="1"/>
          </p:nvPr>
        </p:nvSpPr>
        <p:spPr>
          <a:xfrm>
            <a:off x="6460760" y="3531204"/>
            <a:ext cx="4594091" cy="977621"/>
          </a:xfrm>
        </p:spPr>
        <p:txBody>
          <a:bodyPr>
            <a:noAutofit/>
          </a:bodyPr>
          <a:lstStyle/>
          <a:p>
            <a:r>
              <a:rPr lang="en-US" sz="4800" dirty="0"/>
              <a:t>1 John 4:1</a:t>
            </a:r>
          </a:p>
        </p:txBody>
      </p:sp>
    </p:spTree>
    <p:extLst>
      <p:ext uri="{BB962C8B-B14F-4D97-AF65-F5344CB8AC3E}">
        <p14:creationId xmlns:p14="http://schemas.microsoft.com/office/powerpoint/2010/main" val="20537905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BF4703-885D-E0B4-E0CE-62263D9D7B09}"/>
              </a:ext>
            </a:extLst>
          </p:cNvPr>
          <p:cNvSpPr>
            <a:spLocks noGrp="1"/>
          </p:cNvSpPr>
          <p:nvPr>
            <p:ph type="title"/>
          </p:nvPr>
        </p:nvSpPr>
        <p:spPr>
          <a:xfrm>
            <a:off x="1360168" y="350521"/>
            <a:ext cx="9517381" cy="883919"/>
          </a:xfrm>
        </p:spPr>
        <p:txBody>
          <a:bodyPr>
            <a:noAutofit/>
          </a:bodyPr>
          <a:lstStyle/>
          <a:p>
            <a:r>
              <a:rPr lang="en-US" sz="5400" b="1" u="sng" dirty="0"/>
              <a:t>Evidence #3 - Prophecy</a:t>
            </a:r>
          </a:p>
        </p:txBody>
      </p:sp>
      <p:sp>
        <p:nvSpPr>
          <p:cNvPr id="3" name="Content Placeholder 2">
            <a:extLst>
              <a:ext uri="{FF2B5EF4-FFF2-40B4-BE49-F238E27FC236}">
                <a16:creationId xmlns:a16="http://schemas.microsoft.com/office/drawing/2014/main" id="{664EB9B6-95F5-CCED-B26E-1F794C113F6F}"/>
              </a:ext>
            </a:extLst>
          </p:cNvPr>
          <p:cNvSpPr>
            <a:spLocks noGrp="1"/>
          </p:cNvSpPr>
          <p:nvPr>
            <p:ph idx="1"/>
          </p:nvPr>
        </p:nvSpPr>
        <p:spPr>
          <a:xfrm>
            <a:off x="182880" y="1859280"/>
            <a:ext cx="11871959" cy="4236720"/>
          </a:xfrm>
        </p:spPr>
        <p:txBody>
          <a:bodyPr>
            <a:normAutofit/>
          </a:bodyPr>
          <a:lstStyle/>
          <a:p>
            <a:pPr marL="0" indent="0" algn="ctr">
              <a:buNone/>
            </a:pPr>
            <a:r>
              <a:rPr lang="en-US" sz="4800" b="1" u="sng" dirty="0"/>
              <a:t>Prophesies from God:</a:t>
            </a:r>
          </a:p>
          <a:p>
            <a:pPr marL="0" indent="0" algn="ctr">
              <a:buNone/>
            </a:pPr>
            <a:r>
              <a:rPr lang="en-US" sz="4000" b="1" u="sng" dirty="0"/>
              <a:t>Are Specific in Detail</a:t>
            </a:r>
          </a:p>
          <a:p>
            <a:pPr marL="0" indent="0" algn="ctr">
              <a:buNone/>
            </a:pPr>
            <a:r>
              <a:rPr lang="en-US" sz="4000" b="1" u="sng" dirty="0"/>
              <a:t>&amp;</a:t>
            </a:r>
          </a:p>
          <a:p>
            <a:pPr marL="0" indent="0" algn="ctr">
              <a:buNone/>
            </a:pPr>
            <a:r>
              <a:rPr lang="en-US" sz="4000" b="1" u="sng" dirty="0"/>
              <a:t>Come to Pass</a:t>
            </a:r>
          </a:p>
          <a:p>
            <a:pPr marL="0" indent="0" algn="ctr">
              <a:buNone/>
            </a:pPr>
            <a:endParaRPr lang="en-US" sz="4000" b="1" u="sng" dirty="0"/>
          </a:p>
        </p:txBody>
      </p:sp>
    </p:spTree>
    <p:extLst>
      <p:ext uri="{BB962C8B-B14F-4D97-AF65-F5344CB8AC3E}">
        <p14:creationId xmlns:p14="http://schemas.microsoft.com/office/powerpoint/2010/main" val="40387597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BF4703-885D-E0B4-E0CE-62263D9D7B09}"/>
              </a:ext>
            </a:extLst>
          </p:cNvPr>
          <p:cNvSpPr>
            <a:spLocks noGrp="1"/>
          </p:cNvSpPr>
          <p:nvPr>
            <p:ph type="title"/>
          </p:nvPr>
        </p:nvSpPr>
        <p:spPr>
          <a:xfrm>
            <a:off x="1360168" y="350521"/>
            <a:ext cx="9517381" cy="883919"/>
          </a:xfrm>
        </p:spPr>
        <p:txBody>
          <a:bodyPr>
            <a:noAutofit/>
          </a:bodyPr>
          <a:lstStyle/>
          <a:p>
            <a:r>
              <a:rPr lang="en-US" sz="5400" b="1" u="sng" dirty="0"/>
              <a:t>Evidence #3 - Prophecy</a:t>
            </a:r>
          </a:p>
        </p:txBody>
      </p:sp>
      <p:sp>
        <p:nvSpPr>
          <p:cNvPr id="3" name="Content Placeholder 2">
            <a:extLst>
              <a:ext uri="{FF2B5EF4-FFF2-40B4-BE49-F238E27FC236}">
                <a16:creationId xmlns:a16="http://schemas.microsoft.com/office/drawing/2014/main" id="{664EB9B6-95F5-CCED-B26E-1F794C113F6F}"/>
              </a:ext>
            </a:extLst>
          </p:cNvPr>
          <p:cNvSpPr>
            <a:spLocks noGrp="1"/>
          </p:cNvSpPr>
          <p:nvPr>
            <p:ph idx="1"/>
          </p:nvPr>
        </p:nvSpPr>
        <p:spPr>
          <a:xfrm>
            <a:off x="182880" y="1112520"/>
            <a:ext cx="11871959" cy="4983480"/>
          </a:xfrm>
        </p:spPr>
        <p:txBody>
          <a:bodyPr>
            <a:normAutofit fontScale="92500"/>
          </a:bodyPr>
          <a:lstStyle/>
          <a:p>
            <a:pPr marL="0" indent="0" algn="ctr">
              <a:buNone/>
            </a:pPr>
            <a:r>
              <a:rPr lang="en-US" sz="4000" b="1" u="sng" dirty="0"/>
              <a:t>Prophecies About Jesus:</a:t>
            </a:r>
          </a:p>
          <a:p>
            <a:r>
              <a:rPr lang="en-US" sz="4000" b="1" dirty="0"/>
              <a:t>Micah 5:2 – born in Bethlehem </a:t>
            </a:r>
          </a:p>
          <a:p>
            <a:r>
              <a:rPr lang="en-US" sz="4000" b="1" dirty="0"/>
              <a:t>Is. 9:1-2 – preach in Galilee</a:t>
            </a:r>
          </a:p>
          <a:p>
            <a:r>
              <a:rPr lang="en-US" sz="4000" b="1" dirty="0"/>
              <a:t>Is. 53:3, 5, 12 – rejected, wounded, and numbered with thieves</a:t>
            </a:r>
          </a:p>
          <a:p>
            <a:r>
              <a:rPr lang="en-US" sz="4000" b="1" dirty="0"/>
              <a:t>Zechariah 11:12 – betrayed for 30 pieces of silver</a:t>
            </a:r>
          </a:p>
          <a:p>
            <a:pPr marL="0" indent="0" algn="ctr">
              <a:buNone/>
            </a:pPr>
            <a:endParaRPr lang="en-US" sz="4000" b="1" u="sng" dirty="0"/>
          </a:p>
        </p:txBody>
      </p:sp>
    </p:spTree>
    <p:extLst>
      <p:ext uri="{BB962C8B-B14F-4D97-AF65-F5344CB8AC3E}">
        <p14:creationId xmlns:p14="http://schemas.microsoft.com/office/powerpoint/2010/main" val="13572698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BF4703-885D-E0B4-E0CE-62263D9D7B09}"/>
              </a:ext>
            </a:extLst>
          </p:cNvPr>
          <p:cNvSpPr>
            <a:spLocks noGrp="1"/>
          </p:cNvSpPr>
          <p:nvPr>
            <p:ph type="title"/>
          </p:nvPr>
        </p:nvSpPr>
        <p:spPr>
          <a:xfrm>
            <a:off x="1360168" y="350521"/>
            <a:ext cx="9517381" cy="883919"/>
          </a:xfrm>
        </p:spPr>
        <p:txBody>
          <a:bodyPr>
            <a:noAutofit/>
          </a:bodyPr>
          <a:lstStyle/>
          <a:p>
            <a:r>
              <a:rPr lang="en-US" sz="5400" b="1" u="sng" dirty="0"/>
              <a:t>Evidence #3 - Prophecy</a:t>
            </a:r>
          </a:p>
        </p:txBody>
      </p:sp>
      <p:sp>
        <p:nvSpPr>
          <p:cNvPr id="3" name="Content Placeholder 2">
            <a:extLst>
              <a:ext uri="{FF2B5EF4-FFF2-40B4-BE49-F238E27FC236}">
                <a16:creationId xmlns:a16="http://schemas.microsoft.com/office/drawing/2014/main" id="{664EB9B6-95F5-CCED-B26E-1F794C113F6F}"/>
              </a:ext>
            </a:extLst>
          </p:cNvPr>
          <p:cNvSpPr>
            <a:spLocks noGrp="1"/>
          </p:cNvSpPr>
          <p:nvPr>
            <p:ph idx="1"/>
          </p:nvPr>
        </p:nvSpPr>
        <p:spPr>
          <a:xfrm>
            <a:off x="182880" y="1112520"/>
            <a:ext cx="11871959" cy="4983480"/>
          </a:xfrm>
        </p:spPr>
        <p:txBody>
          <a:bodyPr>
            <a:normAutofit/>
          </a:bodyPr>
          <a:lstStyle/>
          <a:p>
            <a:pPr marL="0" indent="0" algn="ctr">
              <a:buNone/>
            </a:pPr>
            <a:r>
              <a:rPr lang="en-US" sz="4000" b="1" u="sng" dirty="0"/>
              <a:t>Prophecies About Jesus:</a:t>
            </a:r>
          </a:p>
          <a:p>
            <a:r>
              <a:rPr lang="en-US" sz="4000" b="1" dirty="0"/>
              <a:t>Psalm 22:16 &amp; 18 – hands/feet would be pierced &amp; lots cast for His garments</a:t>
            </a:r>
          </a:p>
          <a:p>
            <a:r>
              <a:rPr lang="en-US" sz="4000" b="1" dirty="0"/>
              <a:t>Psalm 16:10 – He would rise from the dead</a:t>
            </a:r>
          </a:p>
          <a:p>
            <a:pPr marL="0" indent="0" algn="ctr">
              <a:buNone/>
            </a:pPr>
            <a:endParaRPr lang="en-US" sz="4000" b="1" u="sng" dirty="0"/>
          </a:p>
        </p:txBody>
      </p:sp>
    </p:spTree>
    <p:extLst>
      <p:ext uri="{BB962C8B-B14F-4D97-AF65-F5344CB8AC3E}">
        <p14:creationId xmlns:p14="http://schemas.microsoft.com/office/powerpoint/2010/main" val="36960577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BF4703-885D-E0B4-E0CE-62263D9D7B09}"/>
              </a:ext>
            </a:extLst>
          </p:cNvPr>
          <p:cNvSpPr>
            <a:spLocks noGrp="1"/>
          </p:cNvSpPr>
          <p:nvPr>
            <p:ph type="title"/>
          </p:nvPr>
        </p:nvSpPr>
        <p:spPr>
          <a:xfrm>
            <a:off x="1360168" y="350521"/>
            <a:ext cx="9517381" cy="883919"/>
          </a:xfrm>
        </p:spPr>
        <p:txBody>
          <a:bodyPr>
            <a:noAutofit/>
          </a:bodyPr>
          <a:lstStyle/>
          <a:p>
            <a:r>
              <a:rPr lang="en-US" sz="5400" b="1" u="sng" dirty="0"/>
              <a:t>Evidence #3 - Prophecy</a:t>
            </a:r>
          </a:p>
        </p:txBody>
      </p:sp>
      <p:sp>
        <p:nvSpPr>
          <p:cNvPr id="3" name="Content Placeholder 2">
            <a:extLst>
              <a:ext uri="{FF2B5EF4-FFF2-40B4-BE49-F238E27FC236}">
                <a16:creationId xmlns:a16="http://schemas.microsoft.com/office/drawing/2014/main" id="{664EB9B6-95F5-CCED-B26E-1F794C113F6F}"/>
              </a:ext>
            </a:extLst>
          </p:cNvPr>
          <p:cNvSpPr>
            <a:spLocks noGrp="1"/>
          </p:cNvSpPr>
          <p:nvPr>
            <p:ph idx="1"/>
          </p:nvPr>
        </p:nvSpPr>
        <p:spPr>
          <a:xfrm>
            <a:off x="182880" y="1112520"/>
            <a:ext cx="11871959" cy="4983480"/>
          </a:xfrm>
        </p:spPr>
        <p:txBody>
          <a:bodyPr>
            <a:normAutofit/>
          </a:bodyPr>
          <a:lstStyle/>
          <a:p>
            <a:pPr marL="0" indent="0" algn="ctr">
              <a:buNone/>
            </a:pPr>
            <a:r>
              <a:rPr lang="en-US" sz="4000" b="1" u="sng" dirty="0"/>
              <a:t>Prophecies About Jesus:</a:t>
            </a:r>
          </a:p>
          <a:p>
            <a:pPr marL="0" indent="0" algn="ctr">
              <a:buNone/>
            </a:pPr>
            <a:r>
              <a:rPr lang="en-US" sz="4000" b="1" dirty="0"/>
              <a:t>Over 330 prophecies fulfilled by Jesus</a:t>
            </a:r>
          </a:p>
          <a:p>
            <a:pPr marL="0" indent="0" algn="ctr">
              <a:buNone/>
            </a:pPr>
            <a:endParaRPr lang="en-US" sz="4000" b="1" dirty="0"/>
          </a:p>
          <a:p>
            <a:pPr marL="0" indent="0" algn="ctr">
              <a:buNone/>
            </a:pPr>
            <a:r>
              <a:rPr lang="en-US" sz="4000" b="1" dirty="0"/>
              <a:t>Mathematical probability?</a:t>
            </a:r>
          </a:p>
          <a:p>
            <a:pPr marL="0" indent="0" algn="ctr">
              <a:buNone/>
            </a:pPr>
            <a:r>
              <a:rPr lang="en-US" sz="4000" b="1" dirty="0"/>
              <a:t>84x10</a:t>
            </a:r>
            <a:r>
              <a:rPr lang="en-US" sz="4000" b="1" baseline="30000" dirty="0"/>
              <a:t>123</a:t>
            </a:r>
          </a:p>
          <a:p>
            <a:pPr marL="0" indent="0" algn="ctr">
              <a:buNone/>
            </a:pPr>
            <a:endParaRPr lang="en-US" sz="4000" b="1" dirty="0"/>
          </a:p>
        </p:txBody>
      </p:sp>
    </p:spTree>
    <p:extLst>
      <p:ext uri="{BB962C8B-B14F-4D97-AF65-F5344CB8AC3E}">
        <p14:creationId xmlns:p14="http://schemas.microsoft.com/office/powerpoint/2010/main" val="12139151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BEBA8EAE-BF5A-486C-A8C5-ECC9F3942E4B}">
                <a14:imgProps xmlns:a14="http://schemas.microsoft.com/office/drawing/2010/main">
                  <a14:imgLayer r:embed="rId3">
                    <a14:imgEffect>
                      <a14:artisticGlowEdges/>
                    </a14:imgEffect>
                  </a14:imgLayer>
                </a14:imgProps>
              </a:ext>
            </a:extLst>
          </a:blip>
          <a:srcRect/>
          <a:stretch>
            <a:fillRect l="-34000" r="-34000"/>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64EB9B6-95F5-CCED-B26E-1F794C113F6F}"/>
              </a:ext>
            </a:extLst>
          </p:cNvPr>
          <p:cNvSpPr>
            <a:spLocks noGrp="1"/>
          </p:cNvSpPr>
          <p:nvPr>
            <p:ph idx="1"/>
          </p:nvPr>
        </p:nvSpPr>
        <p:spPr>
          <a:xfrm>
            <a:off x="0" y="518160"/>
            <a:ext cx="12192000" cy="5486400"/>
          </a:xfrm>
        </p:spPr>
        <p:txBody>
          <a:bodyPr>
            <a:normAutofit/>
          </a:bodyPr>
          <a:lstStyle/>
          <a:p>
            <a:pPr marL="0" indent="0" algn="ctr">
              <a:buNone/>
            </a:pPr>
            <a:r>
              <a:rPr lang="en-US" sz="5400" b="1" dirty="0">
                <a:solidFill>
                  <a:schemeClr val="bg1"/>
                </a:solidFill>
              </a:rPr>
              <a:t>84x10</a:t>
            </a:r>
            <a:r>
              <a:rPr lang="en-US" sz="5400" b="1" baseline="30000" dirty="0">
                <a:solidFill>
                  <a:schemeClr val="bg1"/>
                </a:solidFill>
              </a:rPr>
              <a:t>123</a:t>
            </a:r>
          </a:p>
          <a:p>
            <a:pPr marL="0" indent="0" algn="ctr">
              <a:buNone/>
            </a:pPr>
            <a:endParaRPr lang="en-US" sz="4000" b="1" baseline="30000" dirty="0">
              <a:solidFill>
                <a:schemeClr val="bg1"/>
              </a:solidFill>
            </a:endParaRPr>
          </a:p>
          <a:p>
            <a:pPr marL="0" indent="0" algn="ctr">
              <a:buNone/>
            </a:pPr>
            <a:r>
              <a:rPr lang="en-US" sz="6600" b="1" baseline="30000" dirty="0">
                <a:solidFill>
                  <a:schemeClr val="bg1"/>
                </a:solidFill>
              </a:rPr>
              <a:t>84,000,000,000,000,000,000,000,000,000,000,000,000,000,000,000,000,000,000,000,000,000,000,000,000,000,000,000,000,000,000,000,000,000,000,000,000,000,000,000,000,000</a:t>
            </a:r>
          </a:p>
          <a:p>
            <a:pPr marL="0" indent="0" algn="ctr">
              <a:buNone/>
            </a:pPr>
            <a:endParaRPr lang="en-US" sz="4000" b="1" dirty="0"/>
          </a:p>
        </p:txBody>
      </p:sp>
    </p:spTree>
    <p:extLst>
      <p:ext uri="{BB962C8B-B14F-4D97-AF65-F5344CB8AC3E}">
        <p14:creationId xmlns:p14="http://schemas.microsoft.com/office/powerpoint/2010/main" val="37892508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BF4703-885D-E0B4-E0CE-62263D9D7B09}"/>
              </a:ext>
            </a:extLst>
          </p:cNvPr>
          <p:cNvSpPr>
            <a:spLocks noGrp="1"/>
          </p:cNvSpPr>
          <p:nvPr>
            <p:ph type="title"/>
          </p:nvPr>
        </p:nvSpPr>
        <p:spPr>
          <a:xfrm>
            <a:off x="1360168" y="350521"/>
            <a:ext cx="9517381" cy="883919"/>
          </a:xfrm>
        </p:spPr>
        <p:txBody>
          <a:bodyPr>
            <a:noAutofit/>
          </a:bodyPr>
          <a:lstStyle/>
          <a:p>
            <a:r>
              <a:rPr lang="en-US" sz="5400" b="1" u="sng" dirty="0"/>
              <a:t>Evidence #3 - Prophecy</a:t>
            </a:r>
          </a:p>
        </p:txBody>
      </p:sp>
      <p:sp>
        <p:nvSpPr>
          <p:cNvPr id="3" name="Content Placeholder 2">
            <a:extLst>
              <a:ext uri="{FF2B5EF4-FFF2-40B4-BE49-F238E27FC236}">
                <a16:creationId xmlns:a16="http://schemas.microsoft.com/office/drawing/2014/main" id="{664EB9B6-95F5-CCED-B26E-1F794C113F6F}"/>
              </a:ext>
            </a:extLst>
          </p:cNvPr>
          <p:cNvSpPr>
            <a:spLocks noGrp="1"/>
          </p:cNvSpPr>
          <p:nvPr>
            <p:ph idx="1"/>
          </p:nvPr>
        </p:nvSpPr>
        <p:spPr>
          <a:xfrm>
            <a:off x="182880" y="1935480"/>
            <a:ext cx="11871959" cy="4160520"/>
          </a:xfrm>
        </p:spPr>
        <p:txBody>
          <a:bodyPr>
            <a:normAutofit/>
          </a:bodyPr>
          <a:lstStyle/>
          <a:p>
            <a:pPr marL="0" indent="0" algn="ctr">
              <a:buNone/>
            </a:pPr>
            <a:r>
              <a:rPr lang="en-US" sz="4000" b="1" dirty="0"/>
              <a:t>“Only a divine mind could have conceived such a character through the centuries, recording these things about Him; and only a Divine person could have fulfilled the predictions.”</a:t>
            </a:r>
          </a:p>
          <a:p>
            <a:pPr marL="0" indent="0" algn="ctr">
              <a:buNone/>
            </a:pPr>
            <a:r>
              <a:rPr lang="en-US" sz="4000" b="1" dirty="0"/>
              <a:t>Ferrell Jenkins</a:t>
            </a:r>
          </a:p>
        </p:txBody>
      </p:sp>
    </p:spTree>
    <p:extLst>
      <p:ext uri="{BB962C8B-B14F-4D97-AF65-F5344CB8AC3E}">
        <p14:creationId xmlns:p14="http://schemas.microsoft.com/office/powerpoint/2010/main" val="21323936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C0C9577-36EC-4EBF-5174-1B3D10F3F8CE}"/>
              </a:ext>
            </a:extLst>
          </p:cNvPr>
          <p:cNvSpPr txBox="1"/>
          <p:nvPr/>
        </p:nvSpPr>
        <p:spPr>
          <a:xfrm>
            <a:off x="398489" y="205078"/>
            <a:ext cx="11395022" cy="923330"/>
          </a:xfrm>
          <a:prstGeom prst="rect">
            <a:avLst/>
          </a:prstGeom>
          <a:noFill/>
        </p:spPr>
        <p:txBody>
          <a:bodyPr wrap="square">
            <a:spAutoFit/>
          </a:bodyPr>
          <a:lstStyle/>
          <a:p>
            <a:r>
              <a:rPr kumimoji="0" lang="en-US" sz="5400" b="1" i="0" u="sng" strike="noStrike" kern="1200" cap="all" spc="0" normalizeH="0" baseline="0" noProof="0" dirty="0">
                <a:ln>
                  <a:noFill/>
                </a:ln>
                <a:solidFill>
                  <a:prstClr val="black"/>
                </a:solidFill>
                <a:effectLst/>
                <a:uLnTx/>
                <a:uFillTx/>
                <a:latin typeface="Gill Sans MT" panose="020B0502020104020203"/>
                <a:ea typeface="+mj-ea"/>
                <a:cs typeface="+mj-cs"/>
              </a:rPr>
              <a:t>Evidence #4 - archaeology</a:t>
            </a:r>
            <a:endParaRPr lang="en-US" dirty="0"/>
          </a:p>
        </p:txBody>
      </p:sp>
      <p:pic>
        <p:nvPicPr>
          <p:cNvPr id="5" name="Picture 4" descr="A close-up of a wall&#10;&#10;Description automatically generated">
            <a:extLst>
              <a:ext uri="{FF2B5EF4-FFF2-40B4-BE49-F238E27FC236}">
                <a16:creationId xmlns:a16="http://schemas.microsoft.com/office/drawing/2014/main" id="{C89F463D-66B2-9F15-0676-4FF83D7D9B4D}"/>
              </a:ext>
            </a:extLst>
          </p:cNvPr>
          <p:cNvPicPr>
            <a:picLocks noChangeAspect="1"/>
          </p:cNvPicPr>
          <p:nvPr/>
        </p:nvPicPr>
        <p:blipFill>
          <a:blip r:embed="rId2"/>
          <a:stretch>
            <a:fillRect/>
          </a:stretch>
        </p:blipFill>
        <p:spPr>
          <a:xfrm>
            <a:off x="398488" y="1209390"/>
            <a:ext cx="7298833" cy="4054054"/>
          </a:xfrm>
          <a:prstGeom prst="rect">
            <a:avLst/>
          </a:prstGeom>
        </p:spPr>
      </p:pic>
      <p:sp>
        <p:nvSpPr>
          <p:cNvPr id="6" name="TextBox 5">
            <a:extLst>
              <a:ext uri="{FF2B5EF4-FFF2-40B4-BE49-F238E27FC236}">
                <a16:creationId xmlns:a16="http://schemas.microsoft.com/office/drawing/2014/main" id="{C6EF09A1-7D0B-CEC6-B7F3-29897487C494}"/>
              </a:ext>
            </a:extLst>
          </p:cNvPr>
          <p:cNvSpPr txBox="1"/>
          <p:nvPr/>
        </p:nvSpPr>
        <p:spPr>
          <a:xfrm>
            <a:off x="-809469" y="5199320"/>
            <a:ext cx="9373849" cy="1015663"/>
          </a:xfrm>
          <a:prstGeom prst="rect">
            <a:avLst/>
          </a:prstGeom>
          <a:noFill/>
        </p:spPr>
        <p:txBody>
          <a:bodyPr wrap="square" rtlCol="0">
            <a:spAutoFit/>
          </a:bodyPr>
          <a:lstStyle/>
          <a:p>
            <a:pPr algn="ctr"/>
            <a:r>
              <a:rPr lang="en-US" sz="6000" b="1" dirty="0"/>
              <a:t>Exodus 1:11 &amp; 5:6-19</a:t>
            </a:r>
          </a:p>
        </p:txBody>
      </p:sp>
      <p:pic>
        <p:nvPicPr>
          <p:cNvPr id="8" name="Picture 7">
            <a:extLst>
              <a:ext uri="{FF2B5EF4-FFF2-40B4-BE49-F238E27FC236}">
                <a16:creationId xmlns:a16="http://schemas.microsoft.com/office/drawing/2014/main" id="{33DEB396-8D13-970C-CBA9-13068708F772}"/>
              </a:ext>
            </a:extLst>
          </p:cNvPr>
          <p:cNvPicPr>
            <a:picLocks noChangeAspect="1"/>
          </p:cNvPicPr>
          <p:nvPr/>
        </p:nvPicPr>
        <p:blipFill>
          <a:blip r:embed="rId3"/>
          <a:srcRect/>
          <a:stretch/>
        </p:blipFill>
        <p:spPr>
          <a:xfrm>
            <a:off x="7697323" y="1209389"/>
            <a:ext cx="4096187" cy="4891607"/>
          </a:xfrm>
          <a:prstGeom prst="rect">
            <a:avLst/>
          </a:prstGeom>
        </p:spPr>
      </p:pic>
    </p:spTree>
    <p:extLst>
      <p:ext uri="{BB962C8B-B14F-4D97-AF65-F5344CB8AC3E}">
        <p14:creationId xmlns:p14="http://schemas.microsoft.com/office/powerpoint/2010/main" val="33759026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C0C9577-36EC-4EBF-5174-1B3D10F3F8CE}"/>
              </a:ext>
            </a:extLst>
          </p:cNvPr>
          <p:cNvSpPr txBox="1"/>
          <p:nvPr/>
        </p:nvSpPr>
        <p:spPr>
          <a:xfrm>
            <a:off x="398489" y="205078"/>
            <a:ext cx="11395022" cy="923330"/>
          </a:xfrm>
          <a:prstGeom prst="rect">
            <a:avLst/>
          </a:prstGeom>
          <a:noFill/>
        </p:spPr>
        <p:txBody>
          <a:bodyPr wrap="square">
            <a:spAutoFit/>
          </a:bodyPr>
          <a:lstStyle/>
          <a:p>
            <a:r>
              <a:rPr kumimoji="0" lang="en-US" sz="5400" b="1" i="0" u="sng" strike="noStrike" kern="1200" cap="all" spc="0" normalizeH="0" baseline="0" noProof="0" dirty="0">
                <a:ln>
                  <a:noFill/>
                </a:ln>
                <a:solidFill>
                  <a:prstClr val="black"/>
                </a:solidFill>
                <a:effectLst/>
                <a:uLnTx/>
                <a:uFillTx/>
                <a:latin typeface="Gill Sans MT" panose="020B0502020104020203"/>
                <a:ea typeface="+mj-ea"/>
                <a:cs typeface="+mj-cs"/>
              </a:rPr>
              <a:t>Evidence #4 - archaeology</a:t>
            </a:r>
            <a:endParaRPr lang="en-US" dirty="0"/>
          </a:p>
        </p:txBody>
      </p:sp>
      <p:sp>
        <p:nvSpPr>
          <p:cNvPr id="6" name="TextBox 5">
            <a:extLst>
              <a:ext uri="{FF2B5EF4-FFF2-40B4-BE49-F238E27FC236}">
                <a16:creationId xmlns:a16="http://schemas.microsoft.com/office/drawing/2014/main" id="{C6EF09A1-7D0B-CEC6-B7F3-29897487C494}"/>
              </a:ext>
            </a:extLst>
          </p:cNvPr>
          <p:cNvSpPr txBox="1"/>
          <p:nvPr/>
        </p:nvSpPr>
        <p:spPr>
          <a:xfrm>
            <a:off x="0" y="5169340"/>
            <a:ext cx="5051685" cy="1015663"/>
          </a:xfrm>
          <a:prstGeom prst="rect">
            <a:avLst/>
          </a:prstGeom>
          <a:noFill/>
        </p:spPr>
        <p:txBody>
          <a:bodyPr wrap="square" rtlCol="0">
            <a:spAutoFit/>
          </a:bodyPr>
          <a:lstStyle/>
          <a:p>
            <a:pPr algn="ctr"/>
            <a:r>
              <a:rPr lang="en-US" sz="6000" b="1" dirty="0"/>
              <a:t>Exodus 12:29</a:t>
            </a:r>
          </a:p>
        </p:txBody>
      </p:sp>
      <p:pic>
        <p:nvPicPr>
          <p:cNvPr id="4" name="Picture 3" descr="A close-up of the sphinx and pyramids with Great Sphinx of Giza in the background&#10;&#10;Description automatically generated">
            <a:extLst>
              <a:ext uri="{FF2B5EF4-FFF2-40B4-BE49-F238E27FC236}">
                <a16:creationId xmlns:a16="http://schemas.microsoft.com/office/drawing/2014/main" id="{1D6B4EBF-F45B-3016-E633-62AC94993189}"/>
              </a:ext>
            </a:extLst>
          </p:cNvPr>
          <p:cNvPicPr>
            <a:picLocks noChangeAspect="1"/>
          </p:cNvPicPr>
          <p:nvPr/>
        </p:nvPicPr>
        <p:blipFill>
          <a:blip r:embed="rId2"/>
          <a:stretch>
            <a:fillRect/>
          </a:stretch>
        </p:blipFill>
        <p:spPr>
          <a:xfrm>
            <a:off x="398489" y="1122278"/>
            <a:ext cx="6079788" cy="4053192"/>
          </a:xfrm>
          <a:prstGeom prst="rect">
            <a:avLst/>
          </a:prstGeom>
        </p:spPr>
      </p:pic>
      <p:pic>
        <p:nvPicPr>
          <p:cNvPr id="9" name="Picture 8" descr="A close-up of a stone carving&#10;&#10;Description automatically generated">
            <a:extLst>
              <a:ext uri="{FF2B5EF4-FFF2-40B4-BE49-F238E27FC236}">
                <a16:creationId xmlns:a16="http://schemas.microsoft.com/office/drawing/2014/main" id="{86195935-178B-6347-7A62-22EA80089F73}"/>
              </a:ext>
            </a:extLst>
          </p:cNvPr>
          <p:cNvPicPr>
            <a:picLocks noChangeAspect="1"/>
          </p:cNvPicPr>
          <p:nvPr/>
        </p:nvPicPr>
        <p:blipFill>
          <a:blip r:embed="rId3"/>
          <a:stretch>
            <a:fillRect/>
          </a:stretch>
        </p:blipFill>
        <p:spPr>
          <a:xfrm>
            <a:off x="5219852" y="1122278"/>
            <a:ext cx="6573659" cy="4933748"/>
          </a:xfrm>
          <a:prstGeom prst="rect">
            <a:avLst/>
          </a:prstGeom>
        </p:spPr>
      </p:pic>
    </p:spTree>
    <p:extLst>
      <p:ext uri="{BB962C8B-B14F-4D97-AF65-F5344CB8AC3E}">
        <p14:creationId xmlns:p14="http://schemas.microsoft.com/office/powerpoint/2010/main" val="14906378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C0C9577-36EC-4EBF-5174-1B3D10F3F8CE}"/>
              </a:ext>
            </a:extLst>
          </p:cNvPr>
          <p:cNvSpPr txBox="1"/>
          <p:nvPr/>
        </p:nvSpPr>
        <p:spPr>
          <a:xfrm>
            <a:off x="398489" y="205078"/>
            <a:ext cx="11395022" cy="923330"/>
          </a:xfrm>
          <a:prstGeom prst="rect">
            <a:avLst/>
          </a:prstGeom>
          <a:noFill/>
        </p:spPr>
        <p:txBody>
          <a:bodyPr wrap="square">
            <a:spAutoFit/>
          </a:bodyPr>
          <a:lstStyle/>
          <a:p>
            <a:r>
              <a:rPr kumimoji="0" lang="en-US" sz="5400" b="1" i="0" u="sng" strike="noStrike" kern="1200" cap="all" spc="0" normalizeH="0" baseline="0" noProof="0" dirty="0">
                <a:ln>
                  <a:noFill/>
                </a:ln>
                <a:solidFill>
                  <a:prstClr val="black"/>
                </a:solidFill>
                <a:effectLst/>
                <a:uLnTx/>
                <a:uFillTx/>
                <a:latin typeface="Gill Sans MT" panose="020B0502020104020203"/>
                <a:ea typeface="+mj-ea"/>
                <a:cs typeface="+mj-cs"/>
              </a:rPr>
              <a:t>Evidence #4 - archaeology</a:t>
            </a:r>
            <a:endParaRPr lang="en-US" dirty="0"/>
          </a:p>
        </p:txBody>
      </p:sp>
      <p:sp>
        <p:nvSpPr>
          <p:cNvPr id="6" name="TextBox 5">
            <a:extLst>
              <a:ext uri="{FF2B5EF4-FFF2-40B4-BE49-F238E27FC236}">
                <a16:creationId xmlns:a16="http://schemas.microsoft.com/office/drawing/2014/main" id="{C6EF09A1-7D0B-CEC6-B7F3-29897487C494}"/>
              </a:ext>
            </a:extLst>
          </p:cNvPr>
          <p:cNvSpPr txBox="1"/>
          <p:nvPr/>
        </p:nvSpPr>
        <p:spPr>
          <a:xfrm>
            <a:off x="0" y="1006573"/>
            <a:ext cx="12192000" cy="923330"/>
          </a:xfrm>
          <a:prstGeom prst="rect">
            <a:avLst/>
          </a:prstGeom>
          <a:noFill/>
        </p:spPr>
        <p:txBody>
          <a:bodyPr wrap="square" rtlCol="0">
            <a:spAutoFit/>
          </a:bodyPr>
          <a:lstStyle/>
          <a:p>
            <a:pPr algn="ctr"/>
            <a:r>
              <a:rPr lang="en-US" sz="5400" b="1" dirty="0"/>
              <a:t>2 Kings 20:20 / 2 Chron. 32:2-3, 30</a:t>
            </a:r>
          </a:p>
        </p:txBody>
      </p:sp>
      <p:pic>
        <p:nvPicPr>
          <p:cNvPr id="5" name="Picture 4" descr="A map of a city&#10;&#10;Description automatically generated">
            <a:extLst>
              <a:ext uri="{FF2B5EF4-FFF2-40B4-BE49-F238E27FC236}">
                <a16:creationId xmlns:a16="http://schemas.microsoft.com/office/drawing/2014/main" id="{512A2468-245E-3011-4D84-9D51DE1B6C43}"/>
              </a:ext>
            </a:extLst>
          </p:cNvPr>
          <p:cNvPicPr>
            <a:picLocks noChangeAspect="1"/>
          </p:cNvPicPr>
          <p:nvPr/>
        </p:nvPicPr>
        <p:blipFill rotWithShape="1">
          <a:blip r:embed="rId2"/>
          <a:srcRect l="13534" t="30532"/>
          <a:stretch/>
        </p:blipFill>
        <p:spPr>
          <a:xfrm>
            <a:off x="0" y="1900400"/>
            <a:ext cx="12192000" cy="4957600"/>
          </a:xfrm>
          <a:prstGeom prst="rect">
            <a:avLst/>
          </a:prstGeom>
        </p:spPr>
      </p:pic>
    </p:spTree>
    <p:extLst>
      <p:ext uri="{BB962C8B-B14F-4D97-AF65-F5344CB8AC3E}">
        <p14:creationId xmlns:p14="http://schemas.microsoft.com/office/powerpoint/2010/main" val="9658310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C0C9577-36EC-4EBF-5174-1B3D10F3F8CE}"/>
              </a:ext>
            </a:extLst>
          </p:cNvPr>
          <p:cNvSpPr txBox="1"/>
          <p:nvPr/>
        </p:nvSpPr>
        <p:spPr>
          <a:xfrm>
            <a:off x="398489" y="205078"/>
            <a:ext cx="11395022" cy="923330"/>
          </a:xfrm>
          <a:prstGeom prst="rect">
            <a:avLst/>
          </a:prstGeom>
          <a:noFill/>
        </p:spPr>
        <p:txBody>
          <a:bodyPr wrap="square">
            <a:spAutoFit/>
          </a:bodyPr>
          <a:lstStyle/>
          <a:p>
            <a:r>
              <a:rPr kumimoji="0" lang="en-US" sz="5400" b="1" i="0" u="sng" strike="noStrike" kern="1200" cap="all" spc="0" normalizeH="0" baseline="0" noProof="0" dirty="0">
                <a:ln>
                  <a:noFill/>
                </a:ln>
                <a:solidFill>
                  <a:prstClr val="black"/>
                </a:solidFill>
                <a:effectLst/>
                <a:uLnTx/>
                <a:uFillTx/>
                <a:latin typeface="Gill Sans MT" panose="020B0502020104020203"/>
                <a:ea typeface="+mj-ea"/>
                <a:cs typeface="+mj-cs"/>
              </a:rPr>
              <a:t>Evidence #4 - archaeology</a:t>
            </a:r>
            <a:endParaRPr lang="en-US" dirty="0"/>
          </a:p>
        </p:txBody>
      </p:sp>
      <p:pic>
        <p:nvPicPr>
          <p:cNvPr id="5" name="Picture 4" descr="An aerial view of a stone wall&#10;&#10;Description automatically generated">
            <a:extLst>
              <a:ext uri="{FF2B5EF4-FFF2-40B4-BE49-F238E27FC236}">
                <a16:creationId xmlns:a16="http://schemas.microsoft.com/office/drawing/2014/main" id="{507C9B9C-883B-F4D3-63AB-C18E614C22D8}"/>
              </a:ext>
            </a:extLst>
          </p:cNvPr>
          <p:cNvPicPr>
            <a:picLocks noChangeAspect="1"/>
          </p:cNvPicPr>
          <p:nvPr/>
        </p:nvPicPr>
        <p:blipFill>
          <a:blip r:embed="rId2"/>
          <a:stretch>
            <a:fillRect/>
          </a:stretch>
        </p:blipFill>
        <p:spPr>
          <a:xfrm>
            <a:off x="4999011" y="1128409"/>
            <a:ext cx="6794500" cy="5524514"/>
          </a:xfrm>
          <a:prstGeom prst="rect">
            <a:avLst/>
          </a:prstGeom>
        </p:spPr>
      </p:pic>
      <p:pic>
        <p:nvPicPr>
          <p:cNvPr id="8" name="Picture 7" descr="A map of a geodesic system&#10;&#10;Description automatically generated">
            <a:extLst>
              <a:ext uri="{FF2B5EF4-FFF2-40B4-BE49-F238E27FC236}">
                <a16:creationId xmlns:a16="http://schemas.microsoft.com/office/drawing/2014/main" id="{8DC36623-4638-197C-1E20-9E473A6DF830}"/>
              </a:ext>
            </a:extLst>
          </p:cNvPr>
          <p:cNvPicPr>
            <a:picLocks noChangeAspect="1"/>
          </p:cNvPicPr>
          <p:nvPr/>
        </p:nvPicPr>
        <p:blipFill>
          <a:blip r:embed="rId3"/>
          <a:stretch>
            <a:fillRect/>
          </a:stretch>
        </p:blipFill>
        <p:spPr>
          <a:xfrm>
            <a:off x="255811" y="1128409"/>
            <a:ext cx="4743200" cy="5524514"/>
          </a:xfrm>
          <a:prstGeom prst="rect">
            <a:avLst/>
          </a:prstGeom>
        </p:spPr>
      </p:pic>
      <p:sp>
        <p:nvSpPr>
          <p:cNvPr id="6" name="TextBox 5">
            <a:extLst>
              <a:ext uri="{FF2B5EF4-FFF2-40B4-BE49-F238E27FC236}">
                <a16:creationId xmlns:a16="http://schemas.microsoft.com/office/drawing/2014/main" id="{C6EF09A1-7D0B-CEC6-B7F3-29897487C494}"/>
              </a:ext>
            </a:extLst>
          </p:cNvPr>
          <p:cNvSpPr txBox="1"/>
          <p:nvPr/>
        </p:nvSpPr>
        <p:spPr>
          <a:xfrm>
            <a:off x="101569" y="3207893"/>
            <a:ext cx="5051685" cy="1015663"/>
          </a:xfrm>
          <a:prstGeom prst="rect">
            <a:avLst/>
          </a:prstGeom>
          <a:noFill/>
        </p:spPr>
        <p:txBody>
          <a:bodyPr wrap="square" rtlCol="0">
            <a:spAutoFit/>
          </a:bodyPr>
          <a:lstStyle/>
          <a:p>
            <a:pPr algn="ctr"/>
            <a:r>
              <a:rPr lang="en-US" sz="6000" b="1" u="sng" dirty="0"/>
              <a:t>Joshua 2 &amp; 6</a:t>
            </a:r>
          </a:p>
        </p:txBody>
      </p:sp>
    </p:spTree>
    <p:extLst>
      <p:ext uri="{BB962C8B-B14F-4D97-AF65-F5344CB8AC3E}">
        <p14:creationId xmlns:p14="http://schemas.microsoft.com/office/powerpoint/2010/main" val="6183059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96BB349-6902-DBAE-616A-28BB6DCBA904}"/>
              </a:ext>
            </a:extLst>
          </p:cNvPr>
          <p:cNvSpPr txBox="1"/>
          <p:nvPr/>
        </p:nvSpPr>
        <p:spPr>
          <a:xfrm>
            <a:off x="164893" y="164893"/>
            <a:ext cx="11737298" cy="5262979"/>
          </a:xfrm>
          <a:prstGeom prst="rect">
            <a:avLst/>
          </a:prstGeom>
          <a:noFill/>
        </p:spPr>
        <p:txBody>
          <a:bodyPr wrap="square" rtlCol="0">
            <a:spAutoFit/>
          </a:bodyPr>
          <a:lstStyle/>
          <a:p>
            <a:r>
              <a:rPr lang="en-US" sz="4800" u="sng" dirty="0"/>
              <a:t>1 John 4:1 </a:t>
            </a:r>
            <a:r>
              <a:rPr lang="en-US" sz="4800" dirty="0"/>
              <a:t>-- “test the spirits to see whether they are from God…” </a:t>
            </a:r>
          </a:p>
          <a:p>
            <a:endParaRPr lang="en-US" sz="4800" dirty="0"/>
          </a:p>
          <a:p>
            <a:r>
              <a:rPr lang="en-US" sz="4800" u="sng" dirty="0"/>
              <a:t>1 Thess. 5:21 </a:t>
            </a:r>
            <a:r>
              <a:rPr lang="en-US" sz="4800" dirty="0"/>
              <a:t>– “Test all things, hold fast to what is good.”</a:t>
            </a:r>
          </a:p>
          <a:p>
            <a:endParaRPr lang="en-US" sz="4800" dirty="0"/>
          </a:p>
          <a:p>
            <a:r>
              <a:rPr lang="en-US" sz="4800" u="sng" dirty="0"/>
              <a:t>Job 12:11 </a:t>
            </a:r>
            <a:r>
              <a:rPr lang="en-US" sz="4800" dirty="0"/>
              <a:t>– “Does not the ear test words…”</a:t>
            </a:r>
          </a:p>
        </p:txBody>
      </p:sp>
    </p:spTree>
    <p:extLst>
      <p:ext uri="{BB962C8B-B14F-4D97-AF65-F5344CB8AC3E}">
        <p14:creationId xmlns:p14="http://schemas.microsoft.com/office/powerpoint/2010/main" val="29233113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C0C9577-36EC-4EBF-5174-1B3D10F3F8CE}"/>
              </a:ext>
            </a:extLst>
          </p:cNvPr>
          <p:cNvSpPr txBox="1"/>
          <p:nvPr/>
        </p:nvSpPr>
        <p:spPr>
          <a:xfrm>
            <a:off x="398489" y="205078"/>
            <a:ext cx="11395022" cy="923330"/>
          </a:xfrm>
          <a:prstGeom prst="rect">
            <a:avLst/>
          </a:prstGeom>
          <a:noFill/>
        </p:spPr>
        <p:txBody>
          <a:bodyPr wrap="square">
            <a:spAutoFit/>
          </a:bodyPr>
          <a:lstStyle/>
          <a:p>
            <a:r>
              <a:rPr kumimoji="0" lang="en-US" sz="5400" b="1" i="0" u="sng" strike="noStrike" kern="1200" cap="all" spc="0" normalizeH="0" baseline="0" noProof="0" dirty="0">
                <a:ln>
                  <a:noFill/>
                </a:ln>
                <a:solidFill>
                  <a:prstClr val="black"/>
                </a:solidFill>
                <a:effectLst/>
                <a:uLnTx/>
                <a:uFillTx/>
                <a:latin typeface="Gill Sans MT" panose="020B0502020104020203"/>
                <a:ea typeface="+mj-ea"/>
                <a:cs typeface="+mj-cs"/>
              </a:rPr>
              <a:t>Evidence #4 - archaeology</a:t>
            </a:r>
            <a:endParaRPr lang="en-US" dirty="0"/>
          </a:p>
        </p:txBody>
      </p:sp>
      <p:sp>
        <p:nvSpPr>
          <p:cNvPr id="6" name="TextBox 5">
            <a:extLst>
              <a:ext uri="{FF2B5EF4-FFF2-40B4-BE49-F238E27FC236}">
                <a16:creationId xmlns:a16="http://schemas.microsoft.com/office/drawing/2014/main" id="{C6EF09A1-7D0B-CEC6-B7F3-29897487C494}"/>
              </a:ext>
            </a:extLst>
          </p:cNvPr>
          <p:cNvSpPr txBox="1"/>
          <p:nvPr/>
        </p:nvSpPr>
        <p:spPr>
          <a:xfrm>
            <a:off x="199244" y="5216575"/>
            <a:ext cx="11793511" cy="1015663"/>
          </a:xfrm>
          <a:prstGeom prst="rect">
            <a:avLst/>
          </a:prstGeom>
          <a:noFill/>
        </p:spPr>
        <p:txBody>
          <a:bodyPr wrap="square" rtlCol="0">
            <a:spAutoFit/>
          </a:bodyPr>
          <a:lstStyle/>
          <a:p>
            <a:pPr algn="ctr"/>
            <a:r>
              <a:rPr lang="en-US" sz="6000" b="1" u="sng" dirty="0"/>
              <a:t>Deut. 11:29 / 27 / Joshua 8:30-32</a:t>
            </a:r>
          </a:p>
        </p:txBody>
      </p:sp>
      <p:pic>
        <p:nvPicPr>
          <p:cNvPr id="4" name="Picture 3" descr="A close-up of a stone&#10;&#10;Description automatically generated">
            <a:extLst>
              <a:ext uri="{FF2B5EF4-FFF2-40B4-BE49-F238E27FC236}">
                <a16:creationId xmlns:a16="http://schemas.microsoft.com/office/drawing/2014/main" id="{371AB893-729C-077B-96CC-60BE980AC335}"/>
              </a:ext>
            </a:extLst>
          </p:cNvPr>
          <p:cNvPicPr>
            <a:picLocks noChangeAspect="1"/>
          </p:cNvPicPr>
          <p:nvPr/>
        </p:nvPicPr>
        <p:blipFill>
          <a:blip r:embed="rId2"/>
          <a:stretch>
            <a:fillRect/>
          </a:stretch>
        </p:blipFill>
        <p:spPr>
          <a:xfrm>
            <a:off x="0" y="1062953"/>
            <a:ext cx="4571990" cy="4241564"/>
          </a:xfrm>
          <a:prstGeom prst="rect">
            <a:avLst/>
          </a:prstGeom>
        </p:spPr>
      </p:pic>
      <p:pic>
        <p:nvPicPr>
          <p:cNvPr id="9" name="Picture 8" descr="A black and white text on a black background&#10;&#10;Description automatically generated">
            <a:extLst>
              <a:ext uri="{FF2B5EF4-FFF2-40B4-BE49-F238E27FC236}">
                <a16:creationId xmlns:a16="http://schemas.microsoft.com/office/drawing/2014/main" id="{CFE6C54F-60CD-1A4D-95AA-5B51C24AC03C}"/>
              </a:ext>
            </a:extLst>
          </p:cNvPr>
          <p:cNvPicPr>
            <a:picLocks noChangeAspect="1"/>
          </p:cNvPicPr>
          <p:nvPr/>
        </p:nvPicPr>
        <p:blipFill>
          <a:blip r:embed="rId3"/>
          <a:stretch>
            <a:fillRect/>
          </a:stretch>
        </p:blipFill>
        <p:spPr>
          <a:xfrm>
            <a:off x="4571990" y="1062954"/>
            <a:ext cx="7620009" cy="4241563"/>
          </a:xfrm>
          <a:prstGeom prst="rect">
            <a:avLst/>
          </a:prstGeom>
        </p:spPr>
      </p:pic>
    </p:spTree>
    <p:extLst>
      <p:ext uri="{BB962C8B-B14F-4D97-AF65-F5344CB8AC3E}">
        <p14:creationId xmlns:p14="http://schemas.microsoft.com/office/powerpoint/2010/main" val="36979971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2F99428-F53D-F5F2-CF71-3F5F72807617}"/>
              </a:ext>
            </a:extLst>
          </p:cNvPr>
          <p:cNvSpPr txBox="1"/>
          <p:nvPr/>
        </p:nvSpPr>
        <p:spPr>
          <a:xfrm>
            <a:off x="0" y="1443841"/>
            <a:ext cx="12192000" cy="3970318"/>
          </a:xfrm>
          <a:prstGeom prst="rect">
            <a:avLst/>
          </a:prstGeom>
          <a:noFill/>
        </p:spPr>
        <p:txBody>
          <a:bodyPr wrap="square" rtlCol="0">
            <a:spAutoFit/>
          </a:bodyPr>
          <a:lstStyle/>
          <a:p>
            <a:r>
              <a:rPr lang="en-US" sz="4200" b="1" dirty="0"/>
              <a:t>Content</a:t>
            </a:r>
            <a:r>
              <a:rPr lang="en-US" sz="4200" dirty="0"/>
              <a:t> = Harmony between each book.</a:t>
            </a:r>
          </a:p>
          <a:p>
            <a:r>
              <a:rPr lang="en-US" sz="4200" b="1" dirty="0"/>
              <a:t>Writers</a:t>
            </a:r>
            <a:r>
              <a:rPr lang="en-US" sz="4200" dirty="0"/>
              <a:t> = Willing to die for what “they had seen and heard.”</a:t>
            </a:r>
          </a:p>
          <a:p>
            <a:r>
              <a:rPr lang="en-US" sz="4200" b="1" dirty="0"/>
              <a:t>Prophecies</a:t>
            </a:r>
            <a:r>
              <a:rPr lang="en-US" sz="4200" dirty="0"/>
              <a:t> = Specific, detailed, and fulfilled as spoken!</a:t>
            </a:r>
          </a:p>
          <a:p>
            <a:r>
              <a:rPr lang="en-US" sz="4200" b="1" dirty="0"/>
              <a:t>Archaeology</a:t>
            </a:r>
            <a:r>
              <a:rPr lang="en-US" sz="4200" dirty="0"/>
              <a:t> = Continues to prove Bible writings are true, even today!</a:t>
            </a:r>
          </a:p>
        </p:txBody>
      </p:sp>
      <p:sp>
        <p:nvSpPr>
          <p:cNvPr id="3" name="TextBox 2">
            <a:extLst>
              <a:ext uri="{FF2B5EF4-FFF2-40B4-BE49-F238E27FC236}">
                <a16:creationId xmlns:a16="http://schemas.microsoft.com/office/drawing/2014/main" id="{C16B89F8-7251-6701-AF31-594B4EDD7C06}"/>
              </a:ext>
            </a:extLst>
          </p:cNvPr>
          <p:cNvSpPr txBox="1"/>
          <p:nvPr/>
        </p:nvSpPr>
        <p:spPr>
          <a:xfrm>
            <a:off x="473439" y="0"/>
            <a:ext cx="11245121" cy="1015663"/>
          </a:xfrm>
          <a:prstGeom prst="rect">
            <a:avLst/>
          </a:prstGeom>
          <a:noFill/>
        </p:spPr>
        <p:txBody>
          <a:bodyPr wrap="square" rtlCol="0">
            <a:spAutoFit/>
          </a:bodyPr>
          <a:lstStyle/>
          <a:p>
            <a:r>
              <a:rPr lang="en-US" sz="6000" b="1" u="sng" dirty="0"/>
              <a:t>Does the Bible Stand the Test?</a:t>
            </a:r>
          </a:p>
        </p:txBody>
      </p:sp>
    </p:spTree>
    <p:extLst>
      <p:ext uri="{BB962C8B-B14F-4D97-AF65-F5344CB8AC3E}">
        <p14:creationId xmlns:p14="http://schemas.microsoft.com/office/powerpoint/2010/main" val="41284143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2F99428-F53D-F5F2-CF71-3F5F72807617}"/>
              </a:ext>
            </a:extLst>
          </p:cNvPr>
          <p:cNvSpPr txBox="1"/>
          <p:nvPr/>
        </p:nvSpPr>
        <p:spPr>
          <a:xfrm>
            <a:off x="-1" y="1443841"/>
            <a:ext cx="12192000" cy="4431983"/>
          </a:xfrm>
          <a:prstGeom prst="rect">
            <a:avLst/>
          </a:prstGeom>
          <a:noFill/>
        </p:spPr>
        <p:txBody>
          <a:bodyPr wrap="square" rtlCol="0">
            <a:spAutoFit/>
          </a:bodyPr>
          <a:lstStyle/>
          <a:p>
            <a:r>
              <a:rPr lang="en-US" sz="4800" b="1" dirty="0"/>
              <a:t>”</a:t>
            </a:r>
            <a:r>
              <a:rPr lang="en-US" sz="4800" b="1" dirty="0">
                <a:solidFill>
                  <a:srgbClr val="FF0000"/>
                </a:solidFill>
              </a:rPr>
              <a:t>Test yourselves</a:t>
            </a:r>
            <a:r>
              <a:rPr lang="en-US" sz="4800" b="1" dirty="0"/>
              <a:t> to see if you are in the faith; </a:t>
            </a:r>
            <a:r>
              <a:rPr lang="en-US" sz="4800" b="1" dirty="0">
                <a:solidFill>
                  <a:srgbClr val="FF0000"/>
                </a:solidFill>
              </a:rPr>
              <a:t>examine yourselves</a:t>
            </a:r>
            <a:r>
              <a:rPr lang="en-US" sz="4800" b="1" dirty="0"/>
              <a:t>! Or do you not recognize this about yourselves, that Jesus Christ is in you – unless indeed you fail </a:t>
            </a:r>
            <a:r>
              <a:rPr lang="en-US" sz="4800" b="1" dirty="0">
                <a:solidFill>
                  <a:srgbClr val="FF0000"/>
                </a:solidFill>
              </a:rPr>
              <a:t>the test</a:t>
            </a:r>
            <a:r>
              <a:rPr lang="en-US" sz="4800" b="1" dirty="0"/>
              <a:t>.”</a:t>
            </a:r>
          </a:p>
          <a:p>
            <a:pPr algn="r"/>
            <a:r>
              <a:rPr lang="en-US" sz="4200" b="1" u="sng" dirty="0"/>
              <a:t>2 Corinthians 13:5</a:t>
            </a:r>
          </a:p>
        </p:txBody>
      </p:sp>
      <p:sp>
        <p:nvSpPr>
          <p:cNvPr id="3" name="TextBox 2">
            <a:extLst>
              <a:ext uri="{FF2B5EF4-FFF2-40B4-BE49-F238E27FC236}">
                <a16:creationId xmlns:a16="http://schemas.microsoft.com/office/drawing/2014/main" id="{C16B89F8-7251-6701-AF31-594B4EDD7C06}"/>
              </a:ext>
            </a:extLst>
          </p:cNvPr>
          <p:cNvSpPr txBox="1"/>
          <p:nvPr/>
        </p:nvSpPr>
        <p:spPr>
          <a:xfrm>
            <a:off x="473439" y="164892"/>
            <a:ext cx="11245121" cy="1015663"/>
          </a:xfrm>
          <a:prstGeom prst="rect">
            <a:avLst/>
          </a:prstGeom>
          <a:noFill/>
        </p:spPr>
        <p:txBody>
          <a:bodyPr wrap="square" rtlCol="0">
            <a:spAutoFit/>
          </a:bodyPr>
          <a:lstStyle/>
          <a:p>
            <a:r>
              <a:rPr lang="en-US" sz="6000" b="1" u="sng" dirty="0"/>
              <a:t>Do YOU Stand the Bible’s Test?</a:t>
            </a:r>
          </a:p>
        </p:txBody>
      </p:sp>
    </p:spTree>
    <p:extLst>
      <p:ext uri="{BB962C8B-B14F-4D97-AF65-F5344CB8AC3E}">
        <p14:creationId xmlns:p14="http://schemas.microsoft.com/office/powerpoint/2010/main" val="14516305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87EAC3-145B-746E-EED8-57EFE536CD6F}"/>
              </a:ext>
            </a:extLst>
          </p:cNvPr>
          <p:cNvSpPr>
            <a:spLocks noGrp="1"/>
          </p:cNvSpPr>
          <p:nvPr>
            <p:ph type="title"/>
          </p:nvPr>
        </p:nvSpPr>
        <p:spPr>
          <a:xfrm>
            <a:off x="449704" y="595859"/>
            <a:ext cx="11572407" cy="2833141"/>
          </a:xfrm>
        </p:spPr>
        <p:txBody>
          <a:bodyPr>
            <a:noAutofit/>
          </a:bodyPr>
          <a:lstStyle/>
          <a:p>
            <a:r>
              <a:rPr lang="en-US" sz="4800" dirty="0"/>
              <a:t>“Take up the bible, compare the religion of the latter-day saints with it, and see if it will stand the test.”</a:t>
            </a:r>
          </a:p>
        </p:txBody>
      </p:sp>
      <p:sp>
        <p:nvSpPr>
          <p:cNvPr id="3" name="Text Placeholder 2">
            <a:extLst>
              <a:ext uri="{FF2B5EF4-FFF2-40B4-BE49-F238E27FC236}">
                <a16:creationId xmlns:a16="http://schemas.microsoft.com/office/drawing/2014/main" id="{8A94C6BA-E468-99A7-A7D4-27BD4A7E7E71}"/>
              </a:ext>
            </a:extLst>
          </p:cNvPr>
          <p:cNvSpPr>
            <a:spLocks noGrp="1"/>
          </p:cNvSpPr>
          <p:nvPr>
            <p:ph type="body" idx="1"/>
          </p:nvPr>
        </p:nvSpPr>
        <p:spPr>
          <a:xfrm>
            <a:off x="1339122" y="3881146"/>
            <a:ext cx="10852878" cy="1012929"/>
          </a:xfrm>
        </p:spPr>
        <p:txBody>
          <a:bodyPr>
            <a:noAutofit/>
          </a:bodyPr>
          <a:lstStyle/>
          <a:p>
            <a:r>
              <a:rPr lang="en-US" sz="3600" dirty="0"/>
              <a:t>Brigham Young – 2</a:t>
            </a:r>
            <a:r>
              <a:rPr lang="en-US" sz="3600" baseline="30000" dirty="0"/>
              <a:t>nd</a:t>
            </a:r>
            <a:r>
              <a:rPr lang="en-US" sz="3600" dirty="0"/>
              <a:t> ”prophet” of the Latter-Day saints</a:t>
            </a:r>
          </a:p>
        </p:txBody>
      </p:sp>
      <p:sp>
        <p:nvSpPr>
          <p:cNvPr id="4" name="&quot;No&quot; Symbol 3">
            <a:extLst>
              <a:ext uri="{FF2B5EF4-FFF2-40B4-BE49-F238E27FC236}">
                <a16:creationId xmlns:a16="http://schemas.microsoft.com/office/drawing/2014/main" id="{EF911192-7EAA-BE0C-247C-2F6BE515CA8C}"/>
              </a:ext>
            </a:extLst>
          </p:cNvPr>
          <p:cNvSpPr/>
          <p:nvPr/>
        </p:nvSpPr>
        <p:spPr>
          <a:xfrm>
            <a:off x="1036819" y="213610"/>
            <a:ext cx="10118361" cy="6430780"/>
          </a:xfrm>
          <a:prstGeom prst="noSmoking">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0052562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CE580D1-F917-4567-AFB4-99AA9B52AD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pic>
        <p:nvPicPr>
          <p:cNvPr id="12" name="Picture 11">
            <a:extLst>
              <a:ext uri="{FF2B5EF4-FFF2-40B4-BE49-F238E27FC236}">
                <a16:creationId xmlns:a16="http://schemas.microsoft.com/office/drawing/2014/main" id="{1F5620B8-A2D8-4568-B566-F0453A0D916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14" name="Straight Connector 13">
            <a:extLst>
              <a:ext uri="{FF2B5EF4-FFF2-40B4-BE49-F238E27FC236}">
                <a16:creationId xmlns:a16="http://schemas.microsoft.com/office/drawing/2014/main" id="{1C7D2BA4-4B7A-4596-8BCC-5CF71542389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977F1E1-2B6F-4BB6-899F-67D8764D83C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18" name="Rectangle 17">
            <a:extLst>
              <a:ext uri="{FF2B5EF4-FFF2-40B4-BE49-F238E27FC236}">
                <a16:creationId xmlns:a16="http://schemas.microsoft.com/office/drawing/2014/main" id="{EC17D08F-2133-44A9-B28C-CB29928FA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0CC36881-E309-4C41-8B5B-203AADC15F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a:extLst>
              <a:ext uri="{FF2B5EF4-FFF2-40B4-BE49-F238E27FC236}">
                <a16:creationId xmlns:a16="http://schemas.microsoft.com/office/drawing/2014/main" id="{06F63E89-0000-5341-F7E5-2C31927D72AA}"/>
              </a:ext>
            </a:extLst>
          </p:cNvPr>
          <p:cNvSpPr>
            <a:spLocks noGrp="1"/>
          </p:cNvSpPr>
          <p:nvPr>
            <p:ph type="title"/>
          </p:nvPr>
        </p:nvSpPr>
        <p:spPr>
          <a:xfrm>
            <a:off x="106680" y="729586"/>
            <a:ext cx="3866385" cy="2614143"/>
          </a:xfrm>
        </p:spPr>
        <p:txBody>
          <a:bodyPr vert="horz" lIns="91440" tIns="45720" rIns="91440" bIns="0" rtlCol="0" anchor="b">
            <a:noAutofit/>
          </a:bodyPr>
          <a:lstStyle/>
          <a:p>
            <a:r>
              <a:rPr lang="en-US" sz="4800" b="1" u="sng" dirty="0"/>
              <a:t>Does the Bible Stand the test?</a:t>
            </a:r>
          </a:p>
        </p:txBody>
      </p:sp>
      <p:cxnSp>
        <p:nvCxnSpPr>
          <p:cNvPr id="22" name="Straight Connector 21">
            <a:extLst>
              <a:ext uri="{FF2B5EF4-FFF2-40B4-BE49-F238E27FC236}">
                <a16:creationId xmlns:a16="http://schemas.microsoft.com/office/drawing/2014/main" id="{84F2C6A8-7D46-49EA-860B-0F0B0208436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9301" y="3528543"/>
            <a:ext cx="2823919" cy="0"/>
          </a:xfrm>
          <a:prstGeom prst="line">
            <a:avLst/>
          </a:prstGeom>
          <a:ln w="31750"/>
        </p:spPr>
        <p:style>
          <a:lnRef idx="3">
            <a:schemeClr val="accent1"/>
          </a:lnRef>
          <a:fillRef idx="0">
            <a:schemeClr val="accent1"/>
          </a:fillRef>
          <a:effectRef idx="2">
            <a:schemeClr val="accent1"/>
          </a:effectRef>
          <a:fontRef idx="minor">
            <a:schemeClr val="tx1"/>
          </a:fontRef>
        </p:style>
      </p:cxnSp>
      <p:grpSp>
        <p:nvGrpSpPr>
          <p:cNvPr id="24" name="Group 23">
            <a:extLst>
              <a:ext uri="{FF2B5EF4-FFF2-40B4-BE49-F238E27FC236}">
                <a16:creationId xmlns:a16="http://schemas.microsoft.com/office/drawing/2014/main" id="{AED92372-F778-4E96-9E90-4E63BAF3CAD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979389" y="482171"/>
            <a:ext cx="7560115" cy="5149101"/>
            <a:chOff x="7463258" y="583365"/>
            <a:chExt cx="7560115" cy="5181928"/>
          </a:xfrm>
        </p:grpSpPr>
        <p:sp>
          <p:nvSpPr>
            <p:cNvPr id="25" name="Rectangle 24">
              <a:extLst>
                <a:ext uri="{FF2B5EF4-FFF2-40B4-BE49-F238E27FC236}">
                  <a16:creationId xmlns:a16="http://schemas.microsoft.com/office/drawing/2014/main" id="{EB4EC089-8B60-43F4-9BF5-1F0B0E398E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63258" y="583365"/>
              <a:ext cx="7560115" cy="5181928"/>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1C0BAC91-1725-4E5A-92CE-F5A2EB0661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76317" y="915807"/>
              <a:ext cx="6928279" cy="4494927"/>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5" name="Content Placeholder 4" descr="A yellow marker on a piece of paper&#10;&#10;Description automatically generated">
            <a:extLst>
              <a:ext uri="{FF2B5EF4-FFF2-40B4-BE49-F238E27FC236}">
                <a16:creationId xmlns:a16="http://schemas.microsoft.com/office/drawing/2014/main" id="{FBF86362-B2DA-5834-4A44-BA95943CA609}"/>
              </a:ext>
            </a:extLst>
          </p:cNvPr>
          <p:cNvPicPr>
            <a:picLocks noGrp="1" noChangeAspect="1"/>
          </p:cNvPicPr>
          <p:nvPr>
            <p:ph idx="1"/>
          </p:nvPr>
        </p:nvPicPr>
        <p:blipFill rotWithShape="1">
          <a:blip r:embed="rId3"/>
          <a:srcRect t="9232" r="-2" b="8721"/>
          <a:stretch/>
        </p:blipFill>
        <p:spPr>
          <a:xfrm>
            <a:off x="4292146" y="811444"/>
            <a:ext cx="6928278" cy="4466451"/>
          </a:xfrm>
          <a:prstGeom prst="rect">
            <a:avLst/>
          </a:prstGeom>
        </p:spPr>
      </p:pic>
      <p:pic>
        <p:nvPicPr>
          <p:cNvPr id="28" name="Picture 27">
            <a:extLst>
              <a:ext uri="{FF2B5EF4-FFF2-40B4-BE49-F238E27FC236}">
                <a16:creationId xmlns:a16="http://schemas.microsoft.com/office/drawing/2014/main" id="{4B61EBEC-D0CA-456C-98A6-EDA1AC9FB0D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30" name="Straight Connector 29">
            <a:extLst>
              <a:ext uri="{FF2B5EF4-FFF2-40B4-BE49-F238E27FC236}">
                <a16:creationId xmlns:a16="http://schemas.microsoft.com/office/drawing/2014/main" id="{718A71EB-D327-4458-85FB-26336B2BA01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970007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D756FF-0EDD-B5FA-D3BB-5FF64CF657E6}"/>
              </a:ext>
            </a:extLst>
          </p:cNvPr>
          <p:cNvSpPr>
            <a:spLocks noGrp="1"/>
          </p:cNvSpPr>
          <p:nvPr>
            <p:ph type="title"/>
          </p:nvPr>
        </p:nvSpPr>
        <p:spPr>
          <a:xfrm>
            <a:off x="119921" y="254833"/>
            <a:ext cx="11947161" cy="1424065"/>
          </a:xfrm>
        </p:spPr>
        <p:txBody>
          <a:bodyPr>
            <a:noAutofit/>
          </a:bodyPr>
          <a:lstStyle/>
          <a:p>
            <a:r>
              <a:rPr lang="en-US" sz="4800" b="1" dirty="0"/>
              <a:t>Evidence #1 - The Content of the bible</a:t>
            </a:r>
          </a:p>
        </p:txBody>
      </p:sp>
      <p:sp>
        <p:nvSpPr>
          <p:cNvPr id="3" name="Content Placeholder 2">
            <a:extLst>
              <a:ext uri="{FF2B5EF4-FFF2-40B4-BE49-F238E27FC236}">
                <a16:creationId xmlns:a16="http://schemas.microsoft.com/office/drawing/2014/main" id="{A4A9BA33-EEAC-835E-5EEB-F537B95123F5}"/>
              </a:ext>
            </a:extLst>
          </p:cNvPr>
          <p:cNvSpPr>
            <a:spLocks noGrp="1"/>
          </p:cNvSpPr>
          <p:nvPr>
            <p:ph idx="1"/>
          </p:nvPr>
        </p:nvSpPr>
        <p:spPr>
          <a:xfrm>
            <a:off x="119921" y="1918741"/>
            <a:ext cx="11947161" cy="4167265"/>
          </a:xfrm>
        </p:spPr>
        <p:txBody>
          <a:bodyPr>
            <a:normAutofit/>
          </a:bodyPr>
          <a:lstStyle/>
          <a:p>
            <a:r>
              <a:rPr lang="en-US" sz="4000" dirty="0"/>
              <a:t>66 Books Compiled into One Volume</a:t>
            </a:r>
          </a:p>
          <a:p>
            <a:r>
              <a:rPr lang="en-US" sz="4000" dirty="0"/>
              <a:t>40+ Writers</a:t>
            </a:r>
          </a:p>
          <a:p>
            <a:r>
              <a:rPr lang="en-US" sz="4000" dirty="0"/>
              <a:t>Written Over a Period of 1,500 Years</a:t>
            </a:r>
          </a:p>
          <a:p>
            <a:pPr marL="0" indent="0" algn="ctr">
              <a:buNone/>
            </a:pPr>
            <a:r>
              <a:rPr lang="en-US" sz="4000" b="1" dirty="0"/>
              <a:t>NOT A SINGLE DOCTRINAL CONTRADICTION!</a:t>
            </a:r>
          </a:p>
        </p:txBody>
      </p:sp>
    </p:spTree>
    <p:extLst>
      <p:ext uri="{BB962C8B-B14F-4D97-AF65-F5344CB8AC3E}">
        <p14:creationId xmlns:p14="http://schemas.microsoft.com/office/powerpoint/2010/main" val="3372459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table with numbers and letters&#10;&#10;Description automatically generated">
            <a:extLst>
              <a:ext uri="{FF2B5EF4-FFF2-40B4-BE49-F238E27FC236}">
                <a16:creationId xmlns:a16="http://schemas.microsoft.com/office/drawing/2014/main" id="{0988F38B-F0F6-3AC7-318C-B0D3C2AF9F1C}"/>
              </a:ext>
            </a:extLst>
          </p:cNvPr>
          <p:cNvPicPr>
            <a:picLocks noChangeAspect="1"/>
          </p:cNvPicPr>
          <p:nvPr/>
        </p:nvPicPr>
        <p:blipFill rotWithShape="1">
          <a:blip r:embed="rId2"/>
          <a:srcRect t="75351" b="1"/>
          <a:stretch/>
        </p:blipFill>
        <p:spPr>
          <a:xfrm>
            <a:off x="152400" y="2011075"/>
            <a:ext cx="11887200" cy="1923719"/>
          </a:xfrm>
          <a:prstGeom prst="rect">
            <a:avLst/>
          </a:prstGeom>
        </p:spPr>
      </p:pic>
      <p:sp>
        <p:nvSpPr>
          <p:cNvPr id="4" name="Rectangle 3">
            <a:extLst>
              <a:ext uri="{FF2B5EF4-FFF2-40B4-BE49-F238E27FC236}">
                <a16:creationId xmlns:a16="http://schemas.microsoft.com/office/drawing/2014/main" id="{BE8AA4E7-7BE7-F73C-B912-3FFE0D767BD0}"/>
              </a:ext>
            </a:extLst>
          </p:cNvPr>
          <p:cNvSpPr/>
          <p:nvPr/>
        </p:nvSpPr>
        <p:spPr>
          <a:xfrm>
            <a:off x="1942335" y="553918"/>
            <a:ext cx="8307339" cy="1107996"/>
          </a:xfrm>
          <a:prstGeom prst="rect">
            <a:avLst/>
          </a:prstGeom>
          <a:noFill/>
        </p:spPr>
        <p:txBody>
          <a:bodyPr wrap="none" lIns="91440" tIns="45720" rIns="91440" bIns="45720">
            <a:spAutoFit/>
          </a:bodyPr>
          <a:lstStyle/>
          <a:p>
            <a:pPr algn="ctr"/>
            <a:r>
              <a:rPr lang="en-US" sz="6600" b="0" cap="none" spc="0" dirty="0">
                <a:ln w="0"/>
                <a:solidFill>
                  <a:schemeClr val="accent1"/>
                </a:solidFill>
                <a:effectLst>
                  <a:outerShdw blurRad="38100" dist="25400" dir="5400000" algn="ctr" rotWithShape="0">
                    <a:srgbClr val="6E747A">
                      <a:alpha val="43000"/>
                    </a:srgbClr>
                  </a:outerShdw>
                </a:effectLst>
              </a:rPr>
              <a:t>Homer = 95% Accurate</a:t>
            </a:r>
          </a:p>
        </p:txBody>
      </p:sp>
      <p:sp>
        <p:nvSpPr>
          <p:cNvPr id="5" name="Rectangle 4">
            <a:extLst>
              <a:ext uri="{FF2B5EF4-FFF2-40B4-BE49-F238E27FC236}">
                <a16:creationId xmlns:a16="http://schemas.microsoft.com/office/drawing/2014/main" id="{E7CC6553-C9BC-08B0-BDC4-AB8056C2F6CF}"/>
              </a:ext>
            </a:extLst>
          </p:cNvPr>
          <p:cNvSpPr/>
          <p:nvPr/>
        </p:nvSpPr>
        <p:spPr>
          <a:xfrm>
            <a:off x="1722560" y="4283955"/>
            <a:ext cx="8746882" cy="1200329"/>
          </a:xfrm>
          <a:prstGeom prst="rect">
            <a:avLst/>
          </a:prstGeom>
          <a:noFill/>
        </p:spPr>
        <p:txBody>
          <a:bodyPr wrap="none" lIns="91440" tIns="45720" rIns="91440" bIns="45720">
            <a:spAutoFit/>
          </a:bodyPr>
          <a:lstStyle/>
          <a:p>
            <a:pPr algn="ctr"/>
            <a:r>
              <a:rPr lang="en-US" sz="7200" b="0" cap="none" spc="0" dirty="0">
                <a:ln w="0"/>
                <a:solidFill>
                  <a:schemeClr val="accent1"/>
                </a:solidFill>
                <a:effectLst>
                  <a:outerShdw blurRad="38100" dist="25400" dir="5400000" algn="ctr" rotWithShape="0">
                    <a:srgbClr val="6E747A">
                      <a:alpha val="43000"/>
                    </a:srgbClr>
                  </a:outerShdw>
                </a:effectLst>
              </a:rPr>
              <a:t>NT = 99.95% Accurate</a:t>
            </a:r>
          </a:p>
        </p:txBody>
      </p:sp>
    </p:spTree>
    <p:extLst>
      <p:ext uri="{BB962C8B-B14F-4D97-AF65-F5344CB8AC3E}">
        <p14:creationId xmlns:p14="http://schemas.microsoft.com/office/powerpoint/2010/main" val="437573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F63E89-0000-5341-F7E5-2C31927D72AA}"/>
              </a:ext>
            </a:extLst>
          </p:cNvPr>
          <p:cNvSpPr>
            <a:spLocks noGrp="1"/>
          </p:cNvSpPr>
          <p:nvPr>
            <p:ph type="title"/>
          </p:nvPr>
        </p:nvSpPr>
        <p:spPr>
          <a:xfrm>
            <a:off x="174885" y="771993"/>
            <a:ext cx="11842228" cy="764497"/>
          </a:xfrm>
        </p:spPr>
        <p:txBody>
          <a:bodyPr>
            <a:noAutofit/>
          </a:bodyPr>
          <a:lstStyle/>
          <a:p>
            <a:pPr algn="ctr"/>
            <a:r>
              <a:rPr lang="en-US" sz="5400" b="1" u="sng" dirty="0"/>
              <a:t>Evidence #2 – the writers</a:t>
            </a:r>
          </a:p>
        </p:txBody>
      </p:sp>
      <p:sp>
        <p:nvSpPr>
          <p:cNvPr id="3" name="Content Placeholder 2">
            <a:extLst>
              <a:ext uri="{FF2B5EF4-FFF2-40B4-BE49-F238E27FC236}">
                <a16:creationId xmlns:a16="http://schemas.microsoft.com/office/drawing/2014/main" id="{2A029FFD-5B51-47E8-B2F1-A6C389E4AED3}"/>
              </a:ext>
            </a:extLst>
          </p:cNvPr>
          <p:cNvSpPr>
            <a:spLocks noGrp="1"/>
          </p:cNvSpPr>
          <p:nvPr>
            <p:ph idx="1"/>
          </p:nvPr>
        </p:nvSpPr>
        <p:spPr>
          <a:xfrm>
            <a:off x="174886" y="1993692"/>
            <a:ext cx="11842227" cy="4092315"/>
          </a:xfrm>
        </p:spPr>
        <p:txBody>
          <a:bodyPr>
            <a:normAutofit/>
          </a:bodyPr>
          <a:lstStyle/>
          <a:p>
            <a:pPr algn="ctr"/>
            <a:r>
              <a:rPr lang="en-US" sz="4800" dirty="0"/>
              <a:t>Credible or Fraud?</a:t>
            </a:r>
          </a:p>
          <a:p>
            <a:pPr lvl="1"/>
            <a:r>
              <a:rPr lang="en-US" sz="4600" dirty="0"/>
              <a:t>Fame? </a:t>
            </a:r>
            <a:r>
              <a:rPr lang="en-US" sz="4600" u="sng" dirty="0"/>
              <a:t>Stephen in Acts 7 / James - 12:2-3</a:t>
            </a:r>
          </a:p>
          <a:p>
            <a:pPr lvl="1"/>
            <a:r>
              <a:rPr lang="en-US" sz="4600" dirty="0"/>
              <a:t>Power? </a:t>
            </a:r>
          </a:p>
          <a:p>
            <a:pPr lvl="1"/>
            <a:r>
              <a:rPr lang="en-US" sz="4600" dirty="0"/>
              <a:t>Money? </a:t>
            </a:r>
            <a:r>
              <a:rPr lang="en-US" sz="4600" u="sng" dirty="0"/>
              <a:t>1 Tim. 1:3-12 / 2 Cor. 11:23-27</a:t>
            </a:r>
          </a:p>
        </p:txBody>
      </p:sp>
    </p:spTree>
    <p:extLst>
      <p:ext uri="{BB962C8B-B14F-4D97-AF65-F5344CB8AC3E}">
        <p14:creationId xmlns:p14="http://schemas.microsoft.com/office/powerpoint/2010/main" val="3383845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BD27FC-3EC4-17B8-9056-89C5C1FE4BE0}"/>
              </a:ext>
            </a:extLst>
          </p:cNvPr>
          <p:cNvSpPr>
            <a:spLocks noGrp="1"/>
          </p:cNvSpPr>
          <p:nvPr>
            <p:ph type="title"/>
          </p:nvPr>
        </p:nvSpPr>
        <p:spPr>
          <a:xfrm>
            <a:off x="827653" y="792438"/>
            <a:ext cx="10536694" cy="985074"/>
          </a:xfrm>
        </p:spPr>
        <p:txBody>
          <a:bodyPr>
            <a:noAutofit/>
          </a:bodyPr>
          <a:lstStyle/>
          <a:p>
            <a:r>
              <a:rPr lang="en-US" sz="5400" b="1" u="sng" dirty="0"/>
              <a:t>Evidence #2 – the writers</a:t>
            </a:r>
            <a:endParaRPr lang="en-US" sz="5400" dirty="0"/>
          </a:p>
        </p:txBody>
      </p:sp>
      <p:sp>
        <p:nvSpPr>
          <p:cNvPr id="3" name="Content Placeholder 2">
            <a:extLst>
              <a:ext uri="{FF2B5EF4-FFF2-40B4-BE49-F238E27FC236}">
                <a16:creationId xmlns:a16="http://schemas.microsoft.com/office/drawing/2014/main" id="{A33206CF-8048-860B-39D8-B019BFF56DFB}"/>
              </a:ext>
            </a:extLst>
          </p:cNvPr>
          <p:cNvSpPr>
            <a:spLocks noGrp="1"/>
          </p:cNvSpPr>
          <p:nvPr>
            <p:ph idx="1"/>
          </p:nvPr>
        </p:nvSpPr>
        <p:spPr>
          <a:xfrm>
            <a:off x="274320" y="1996440"/>
            <a:ext cx="11795759" cy="4069122"/>
          </a:xfrm>
        </p:spPr>
        <p:txBody>
          <a:bodyPr>
            <a:noAutofit/>
          </a:bodyPr>
          <a:lstStyle/>
          <a:p>
            <a:pPr marL="0" indent="0" algn="ctr">
              <a:buNone/>
            </a:pPr>
            <a:r>
              <a:rPr lang="en-US" sz="4400" b="1" dirty="0"/>
              <a:t>“Whether it is right in the sight of God to give heed to you rather than to God, you be the judge; for we cannot stop speaking about what we have seen and heard.”</a:t>
            </a:r>
          </a:p>
          <a:p>
            <a:pPr marL="0" indent="0" algn="ctr">
              <a:buNone/>
            </a:pPr>
            <a:r>
              <a:rPr lang="en-US" sz="4400" b="1" u="sng" dirty="0"/>
              <a:t>Acts 4:19-20</a:t>
            </a:r>
          </a:p>
        </p:txBody>
      </p:sp>
    </p:spTree>
    <p:extLst>
      <p:ext uri="{BB962C8B-B14F-4D97-AF65-F5344CB8AC3E}">
        <p14:creationId xmlns:p14="http://schemas.microsoft.com/office/powerpoint/2010/main" val="4512975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BF4703-885D-E0B4-E0CE-62263D9D7B09}"/>
              </a:ext>
            </a:extLst>
          </p:cNvPr>
          <p:cNvSpPr>
            <a:spLocks noGrp="1"/>
          </p:cNvSpPr>
          <p:nvPr>
            <p:ph type="title"/>
          </p:nvPr>
        </p:nvSpPr>
        <p:spPr>
          <a:xfrm>
            <a:off x="1360168" y="350521"/>
            <a:ext cx="9517381" cy="883919"/>
          </a:xfrm>
        </p:spPr>
        <p:txBody>
          <a:bodyPr>
            <a:noAutofit/>
          </a:bodyPr>
          <a:lstStyle/>
          <a:p>
            <a:r>
              <a:rPr lang="en-US" sz="5400" b="1" u="sng" dirty="0"/>
              <a:t>Evidence #3 - Prophecy</a:t>
            </a:r>
          </a:p>
        </p:txBody>
      </p:sp>
      <p:sp>
        <p:nvSpPr>
          <p:cNvPr id="3" name="Content Placeholder 2">
            <a:extLst>
              <a:ext uri="{FF2B5EF4-FFF2-40B4-BE49-F238E27FC236}">
                <a16:creationId xmlns:a16="http://schemas.microsoft.com/office/drawing/2014/main" id="{664EB9B6-95F5-CCED-B26E-1F794C113F6F}"/>
              </a:ext>
            </a:extLst>
          </p:cNvPr>
          <p:cNvSpPr>
            <a:spLocks noGrp="1"/>
          </p:cNvSpPr>
          <p:nvPr>
            <p:ph idx="1"/>
          </p:nvPr>
        </p:nvSpPr>
        <p:spPr>
          <a:xfrm>
            <a:off x="182880" y="1234440"/>
            <a:ext cx="11871959" cy="4861560"/>
          </a:xfrm>
        </p:spPr>
        <p:txBody>
          <a:bodyPr>
            <a:normAutofit fontScale="92500"/>
          </a:bodyPr>
          <a:lstStyle/>
          <a:p>
            <a:pPr marL="0" indent="0" algn="ctr">
              <a:buNone/>
            </a:pPr>
            <a:r>
              <a:rPr lang="en-US" sz="4000" b="1" u="sng" dirty="0"/>
              <a:t>Deut. 18:21-22</a:t>
            </a:r>
          </a:p>
          <a:p>
            <a:pPr marL="0" indent="0">
              <a:buNone/>
            </a:pPr>
            <a:r>
              <a:rPr lang="en-US" sz="3600" b="1" dirty="0"/>
              <a:t>“You may say in your heart, ‘How will we know the word which the LORD has not spoken?’ When a prophet speaks in the name of the LORD, if the thing does not come about or come true, that is the thing which the LORD has not spoken. The prophet has spoken it presumptuously; you shall not be afraid of him.”</a:t>
            </a:r>
          </a:p>
        </p:txBody>
      </p:sp>
    </p:spTree>
    <p:extLst>
      <p:ext uri="{BB962C8B-B14F-4D97-AF65-F5344CB8AC3E}">
        <p14:creationId xmlns:p14="http://schemas.microsoft.com/office/powerpoint/2010/main" val="3340537328"/>
      </p:ext>
    </p:extLst>
  </p:cSld>
  <p:clrMapOvr>
    <a:masterClrMapping/>
  </p:clrMapOvr>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docProps/app.xml><?xml version="1.0" encoding="utf-8"?>
<Properties xmlns="http://schemas.openxmlformats.org/officeDocument/2006/extended-properties" xmlns:vt="http://schemas.openxmlformats.org/officeDocument/2006/docPropsVTypes">
  <Template>Gallery</Template>
  <TotalTime>412</TotalTime>
  <Words>603</Words>
  <Application>Microsoft Macintosh PowerPoint</Application>
  <PresentationFormat>Widescreen</PresentationFormat>
  <Paragraphs>73</Paragraphs>
  <Slides>22</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22</vt:i4>
      </vt:variant>
    </vt:vector>
  </HeadingPairs>
  <TitlesOfParts>
    <vt:vector size="25" baseType="lpstr">
      <vt:lpstr>Arial</vt:lpstr>
      <vt:lpstr>Gill Sans MT</vt:lpstr>
      <vt:lpstr>Gallery</vt:lpstr>
      <vt:lpstr>The godly test</vt:lpstr>
      <vt:lpstr>PowerPoint Presentation</vt:lpstr>
      <vt:lpstr>“Take up the bible, compare the religion of the latter-day saints with it, and see if it will stand the test.”</vt:lpstr>
      <vt:lpstr>Does the Bible Stand the test?</vt:lpstr>
      <vt:lpstr>Evidence #1 - The Content of the bible</vt:lpstr>
      <vt:lpstr>PowerPoint Presentation</vt:lpstr>
      <vt:lpstr>Evidence #2 – the writers</vt:lpstr>
      <vt:lpstr>Evidence #2 – the writers</vt:lpstr>
      <vt:lpstr>Evidence #3 - Prophecy</vt:lpstr>
      <vt:lpstr>Evidence #3 - Prophecy</vt:lpstr>
      <vt:lpstr>Evidence #3 - Prophecy</vt:lpstr>
      <vt:lpstr>Evidence #3 - Prophecy</vt:lpstr>
      <vt:lpstr>Evidence #3 - Prophecy</vt:lpstr>
      <vt:lpstr>PowerPoint Presentation</vt:lpstr>
      <vt:lpstr>Evidence #3 - Prophecy</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Does the bible stand the test?</dc:title>
  <dc:creator>AJ Price</dc:creator>
  <cp:lastModifiedBy>AJ Price</cp:lastModifiedBy>
  <cp:revision>4</cp:revision>
  <dcterms:created xsi:type="dcterms:W3CDTF">2023-12-02T17:50:33Z</dcterms:created>
  <dcterms:modified xsi:type="dcterms:W3CDTF">2023-12-03T04:55:39Z</dcterms:modified>
</cp:coreProperties>
</file>