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1" r:id="rId2"/>
    <p:sldId id="256" r:id="rId3"/>
    <p:sldId id="257" r:id="rId4"/>
    <p:sldId id="258" r:id="rId5"/>
    <p:sldId id="259" r:id="rId6"/>
    <p:sldId id="260"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EB3C12-8E68-424D-9F8E-4A7EB1A52584}" v="2" dt="2022-01-27T19:47:22.1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1" d="100"/>
          <a:sy n="111" d="100"/>
        </p:scale>
        <p:origin x="165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eg Chandler" userId="ade00baf3f311e21" providerId="LiveId" clId="{6CEB3C12-8E68-424D-9F8E-4A7EB1A52584}"/>
    <pc:docChg chg="delSld modSld">
      <pc:chgData name="Greg Chandler" userId="ade00baf3f311e21" providerId="LiveId" clId="{6CEB3C12-8E68-424D-9F8E-4A7EB1A52584}" dt="2022-01-27T19:50:27.459" v="4" actId="13822"/>
      <pc:docMkLst>
        <pc:docMk/>
      </pc:docMkLst>
      <pc:sldChg chg="del modAnim">
        <pc:chgData name="Greg Chandler" userId="ade00baf3f311e21" providerId="LiveId" clId="{6CEB3C12-8E68-424D-9F8E-4A7EB1A52584}" dt="2022-01-27T19:48:02.166" v="2" actId="47"/>
        <pc:sldMkLst>
          <pc:docMk/>
          <pc:sldMk cId="46671882" sldId="261"/>
        </pc:sldMkLst>
      </pc:sldChg>
      <pc:sldChg chg="addSp modSp mod">
        <pc:chgData name="Greg Chandler" userId="ade00baf3f311e21" providerId="LiveId" clId="{6CEB3C12-8E68-424D-9F8E-4A7EB1A52584}" dt="2022-01-27T19:50:27.459" v="4" actId="13822"/>
        <pc:sldMkLst>
          <pc:docMk/>
          <pc:sldMk cId="1228657014" sldId="280"/>
        </pc:sldMkLst>
        <pc:spChg chg="add mod">
          <ac:chgData name="Greg Chandler" userId="ade00baf3f311e21" providerId="LiveId" clId="{6CEB3C12-8E68-424D-9F8E-4A7EB1A52584}" dt="2022-01-27T19:50:27.459" v="4" actId="13822"/>
          <ac:spMkLst>
            <pc:docMk/>
            <pc:sldMk cId="1228657014" sldId="280"/>
            <ac:spMk id="5" creationId="{6788C3C3-2E84-44A9-A0DA-6182C68E7E4F}"/>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D484299-D685-477A-BCD5-024EA405AF13}" type="datetimeFigureOut">
              <a:rPr lang="en-US" smtClean="0"/>
              <a:t>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D77631-A919-44EA-B1E2-675152236B32}" type="slidenum">
              <a:rPr lang="en-US" smtClean="0"/>
              <a:t>‹#›</a:t>
            </a:fld>
            <a:endParaRPr lang="en-US"/>
          </a:p>
        </p:txBody>
      </p:sp>
    </p:spTree>
    <p:extLst>
      <p:ext uri="{BB962C8B-B14F-4D97-AF65-F5344CB8AC3E}">
        <p14:creationId xmlns:p14="http://schemas.microsoft.com/office/powerpoint/2010/main" val="353506052"/>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484299-D685-477A-BCD5-024EA405AF13}" type="datetimeFigureOut">
              <a:rPr lang="en-US" smtClean="0"/>
              <a:t>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D77631-A919-44EA-B1E2-675152236B32}" type="slidenum">
              <a:rPr lang="en-US" smtClean="0"/>
              <a:t>‹#›</a:t>
            </a:fld>
            <a:endParaRPr lang="en-US"/>
          </a:p>
        </p:txBody>
      </p:sp>
    </p:spTree>
    <p:extLst>
      <p:ext uri="{BB962C8B-B14F-4D97-AF65-F5344CB8AC3E}">
        <p14:creationId xmlns:p14="http://schemas.microsoft.com/office/powerpoint/2010/main" val="3152699578"/>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484299-D685-477A-BCD5-024EA405AF13}" type="datetimeFigureOut">
              <a:rPr lang="en-US" smtClean="0"/>
              <a:t>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D77631-A919-44EA-B1E2-675152236B32}" type="slidenum">
              <a:rPr lang="en-US" smtClean="0"/>
              <a:t>‹#›</a:t>
            </a:fld>
            <a:endParaRPr lang="en-US"/>
          </a:p>
        </p:txBody>
      </p:sp>
    </p:spTree>
    <p:extLst>
      <p:ext uri="{BB962C8B-B14F-4D97-AF65-F5344CB8AC3E}">
        <p14:creationId xmlns:p14="http://schemas.microsoft.com/office/powerpoint/2010/main" val="4284797349"/>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484299-D685-477A-BCD5-024EA405AF13}" type="datetimeFigureOut">
              <a:rPr lang="en-US" smtClean="0"/>
              <a:t>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D77631-A919-44EA-B1E2-675152236B32}" type="slidenum">
              <a:rPr lang="en-US" smtClean="0"/>
              <a:t>‹#›</a:t>
            </a:fld>
            <a:endParaRPr lang="en-US"/>
          </a:p>
        </p:txBody>
      </p:sp>
    </p:spTree>
    <p:extLst>
      <p:ext uri="{BB962C8B-B14F-4D97-AF65-F5344CB8AC3E}">
        <p14:creationId xmlns:p14="http://schemas.microsoft.com/office/powerpoint/2010/main" val="108762506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484299-D685-477A-BCD5-024EA405AF13}" type="datetimeFigureOut">
              <a:rPr lang="en-US" smtClean="0"/>
              <a:t>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D77631-A919-44EA-B1E2-675152236B32}" type="slidenum">
              <a:rPr lang="en-US" smtClean="0"/>
              <a:t>‹#›</a:t>
            </a:fld>
            <a:endParaRPr lang="en-US"/>
          </a:p>
        </p:txBody>
      </p:sp>
    </p:spTree>
    <p:extLst>
      <p:ext uri="{BB962C8B-B14F-4D97-AF65-F5344CB8AC3E}">
        <p14:creationId xmlns:p14="http://schemas.microsoft.com/office/powerpoint/2010/main" val="1230546493"/>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D484299-D685-477A-BCD5-024EA405AF13}" type="datetimeFigureOut">
              <a:rPr lang="en-US" smtClean="0"/>
              <a:t>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D77631-A919-44EA-B1E2-675152236B32}" type="slidenum">
              <a:rPr lang="en-US" smtClean="0"/>
              <a:t>‹#›</a:t>
            </a:fld>
            <a:endParaRPr lang="en-US"/>
          </a:p>
        </p:txBody>
      </p:sp>
    </p:spTree>
    <p:extLst>
      <p:ext uri="{BB962C8B-B14F-4D97-AF65-F5344CB8AC3E}">
        <p14:creationId xmlns:p14="http://schemas.microsoft.com/office/powerpoint/2010/main" val="1952758915"/>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D484299-D685-477A-BCD5-024EA405AF13}" type="datetimeFigureOut">
              <a:rPr lang="en-US" smtClean="0"/>
              <a:t>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D77631-A919-44EA-B1E2-675152236B32}" type="slidenum">
              <a:rPr lang="en-US" smtClean="0"/>
              <a:t>‹#›</a:t>
            </a:fld>
            <a:endParaRPr lang="en-US"/>
          </a:p>
        </p:txBody>
      </p:sp>
    </p:spTree>
    <p:extLst>
      <p:ext uri="{BB962C8B-B14F-4D97-AF65-F5344CB8AC3E}">
        <p14:creationId xmlns:p14="http://schemas.microsoft.com/office/powerpoint/2010/main" val="1708373522"/>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D484299-D685-477A-BCD5-024EA405AF13}" type="datetimeFigureOut">
              <a:rPr lang="en-US" smtClean="0"/>
              <a:t>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D77631-A919-44EA-B1E2-675152236B32}" type="slidenum">
              <a:rPr lang="en-US" smtClean="0"/>
              <a:t>‹#›</a:t>
            </a:fld>
            <a:endParaRPr lang="en-US"/>
          </a:p>
        </p:txBody>
      </p:sp>
    </p:spTree>
    <p:extLst>
      <p:ext uri="{BB962C8B-B14F-4D97-AF65-F5344CB8AC3E}">
        <p14:creationId xmlns:p14="http://schemas.microsoft.com/office/powerpoint/2010/main" val="2603484401"/>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484299-D685-477A-BCD5-024EA405AF13}" type="datetimeFigureOut">
              <a:rPr lang="en-US" smtClean="0"/>
              <a:t>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D77631-A919-44EA-B1E2-675152236B32}" type="slidenum">
              <a:rPr lang="en-US" smtClean="0"/>
              <a:t>‹#›</a:t>
            </a:fld>
            <a:endParaRPr lang="en-US"/>
          </a:p>
        </p:txBody>
      </p:sp>
    </p:spTree>
    <p:extLst>
      <p:ext uri="{BB962C8B-B14F-4D97-AF65-F5344CB8AC3E}">
        <p14:creationId xmlns:p14="http://schemas.microsoft.com/office/powerpoint/2010/main" val="3760088318"/>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484299-D685-477A-BCD5-024EA405AF13}" type="datetimeFigureOut">
              <a:rPr lang="en-US" smtClean="0"/>
              <a:t>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D77631-A919-44EA-B1E2-675152236B32}" type="slidenum">
              <a:rPr lang="en-US" smtClean="0"/>
              <a:t>‹#›</a:t>
            </a:fld>
            <a:endParaRPr lang="en-US"/>
          </a:p>
        </p:txBody>
      </p:sp>
    </p:spTree>
    <p:extLst>
      <p:ext uri="{BB962C8B-B14F-4D97-AF65-F5344CB8AC3E}">
        <p14:creationId xmlns:p14="http://schemas.microsoft.com/office/powerpoint/2010/main" val="1507726725"/>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484299-D685-477A-BCD5-024EA405AF13}" type="datetimeFigureOut">
              <a:rPr lang="en-US" smtClean="0"/>
              <a:t>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D77631-A919-44EA-B1E2-675152236B32}" type="slidenum">
              <a:rPr lang="en-US" smtClean="0"/>
              <a:t>‹#›</a:t>
            </a:fld>
            <a:endParaRPr lang="en-US"/>
          </a:p>
        </p:txBody>
      </p:sp>
    </p:spTree>
    <p:extLst>
      <p:ext uri="{BB962C8B-B14F-4D97-AF65-F5344CB8AC3E}">
        <p14:creationId xmlns:p14="http://schemas.microsoft.com/office/powerpoint/2010/main" val="4068523374"/>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484299-D685-477A-BCD5-024EA405AF13}" type="datetimeFigureOut">
              <a:rPr lang="en-US" smtClean="0"/>
              <a:t>2/5/2022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D77631-A919-44EA-B1E2-675152236B32}" type="slidenum">
              <a:rPr lang="en-US" smtClean="0"/>
              <a:t>‹#›</a:t>
            </a:fld>
            <a:endParaRPr lang="en-US"/>
          </a:p>
        </p:txBody>
      </p:sp>
    </p:spTree>
    <p:extLst>
      <p:ext uri="{BB962C8B-B14F-4D97-AF65-F5344CB8AC3E}">
        <p14:creationId xmlns:p14="http://schemas.microsoft.com/office/powerpoint/2010/main" val="7194387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C25F4-BA06-462B-9AED-CEC4239EF176}"/>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8CAFBD30-BB62-4B77-9A28-E31BD7D2AD30}"/>
              </a:ext>
            </a:extLst>
          </p:cNvPr>
          <p:cNvSpPr>
            <a:spLocks noGrp="1"/>
          </p:cNvSpPr>
          <p:nvPr>
            <p:ph type="subTitle" idx="1"/>
          </p:nvPr>
        </p:nvSpPr>
        <p:spPr/>
        <p:txBody>
          <a:bodyPr/>
          <a:lstStyle/>
          <a:p>
            <a:endParaRPr lang="en-US"/>
          </a:p>
        </p:txBody>
      </p:sp>
      <p:sp>
        <p:nvSpPr>
          <p:cNvPr id="4" name="Rectangle 3">
            <a:extLst>
              <a:ext uri="{FF2B5EF4-FFF2-40B4-BE49-F238E27FC236}">
                <a16:creationId xmlns:a16="http://schemas.microsoft.com/office/drawing/2014/main" id="{F8E3C999-081B-4255-A446-F5B71960F04D}"/>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E8DEB7B-74D7-4FA2-9C00-A87E102594C1}"/>
              </a:ext>
            </a:extLst>
          </p:cNvPr>
          <p:cNvSpPr/>
          <p:nvPr/>
        </p:nvSpPr>
        <p:spPr>
          <a:xfrm>
            <a:off x="8001000" y="5822830"/>
            <a:ext cx="457200" cy="5262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0462043"/>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4DCD1C1-6F83-4DF7-B22D-276D331F14C0}"/>
              </a:ext>
            </a:extLst>
          </p:cNvPr>
          <p:cNvSpPr/>
          <p:nvPr/>
        </p:nvSpPr>
        <p:spPr>
          <a:xfrm>
            <a:off x="0" y="0"/>
            <a:ext cx="9144000" cy="6858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BBF9EA-07C7-40A4-8B5E-6A0EC9C9CA9C}"/>
              </a:ext>
            </a:extLst>
          </p:cNvPr>
          <p:cNvSpPr>
            <a:spLocks noGrp="1"/>
          </p:cNvSpPr>
          <p:nvPr>
            <p:ph type="title"/>
          </p:nvPr>
        </p:nvSpPr>
        <p:spPr/>
        <p:txBody>
          <a:bodyPr>
            <a:normAutofit/>
          </a:bodyPr>
          <a:lstStyle/>
          <a:p>
            <a:r>
              <a:rPr lang="en-US" sz="3600" dirty="0"/>
              <a:t>Israel’s Nationhood: The Garden, Part 2</a:t>
            </a:r>
          </a:p>
        </p:txBody>
      </p:sp>
      <p:sp>
        <p:nvSpPr>
          <p:cNvPr id="3" name="Content Placeholder 2">
            <a:extLst>
              <a:ext uri="{FF2B5EF4-FFF2-40B4-BE49-F238E27FC236}">
                <a16:creationId xmlns:a16="http://schemas.microsoft.com/office/drawing/2014/main" id="{AE60F696-E32F-44CA-84FA-0BB2B85DE556}"/>
              </a:ext>
            </a:extLst>
          </p:cNvPr>
          <p:cNvSpPr>
            <a:spLocks noGrp="1"/>
          </p:cNvSpPr>
          <p:nvPr>
            <p:ph idx="1"/>
          </p:nvPr>
        </p:nvSpPr>
        <p:spPr/>
        <p:txBody>
          <a:bodyPr/>
          <a:lstStyle/>
          <a:p>
            <a:r>
              <a:rPr lang="en-US" sz="3200" dirty="0"/>
              <a:t>“All Those Rules…”</a:t>
            </a:r>
          </a:p>
          <a:p>
            <a:pPr lvl="1"/>
            <a:r>
              <a:rPr lang="en-US" sz="2800" dirty="0"/>
              <a:t>Purpose of God’s laws for Israel:</a:t>
            </a:r>
          </a:p>
          <a:p>
            <a:pPr lvl="2"/>
            <a:r>
              <a:rPr lang="en-US" sz="2400" dirty="0"/>
              <a:t>You shall </a:t>
            </a:r>
            <a:r>
              <a:rPr lang="en-US" sz="2400" dirty="0">
                <a:solidFill>
                  <a:srgbClr val="C00000"/>
                </a:solidFill>
              </a:rPr>
              <a:t>love the </a:t>
            </a:r>
            <a:r>
              <a:rPr lang="en-US" sz="2400" cap="small" dirty="0">
                <a:solidFill>
                  <a:srgbClr val="C00000"/>
                </a:solidFill>
              </a:rPr>
              <a:t>Lord</a:t>
            </a:r>
            <a:r>
              <a:rPr lang="en-US" sz="2400" dirty="0">
                <a:solidFill>
                  <a:srgbClr val="C00000"/>
                </a:solidFill>
              </a:rPr>
              <a:t> your God </a:t>
            </a:r>
            <a:r>
              <a:rPr lang="en-US" sz="2400" dirty="0"/>
              <a:t>with all your heart and with all your soul and with all your might/You shall not take vengeance or bear a grudge against the sons of your own people, but you shall </a:t>
            </a:r>
            <a:r>
              <a:rPr lang="en-US" sz="2400" dirty="0">
                <a:solidFill>
                  <a:srgbClr val="C00000"/>
                </a:solidFill>
              </a:rPr>
              <a:t>love your neighbor </a:t>
            </a:r>
            <a:r>
              <a:rPr lang="en-US" sz="2400" dirty="0"/>
              <a:t>as yourself: I am the </a:t>
            </a:r>
            <a:r>
              <a:rPr lang="en-US" sz="2400" cap="small" dirty="0"/>
              <a:t>Lord </a:t>
            </a:r>
            <a:r>
              <a:rPr lang="en-US" cap="small" dirty="0"/>
              <a:t>– Deuteronomy 6:5; Leviticus 19:18; </a:t>
            </a:r>
            <a:r>
              <a:rPr lang="en-US" cap="small" dirty="0" err="1"/>
              <a:t>cf</a:t>
            </a:r>
            <a:r>
              <a:rPr lang="en-US" cap="small" dirty="0"/>
              <a:t> Matthew 22:37-40</a:t>
            </a:r>
          </a:p>
          <a:p>
            <a:pPr lvl="2"/>
            <a:r>
              <a:rPr lang="en-US" sz="2400" dirty="0"/>
              <a:t>Laws were not arbitrary rules for testing</a:t>
            </a:r>
          </a:p>
          <a:p>
            <a:pPr lvl="3"/>
            <a:r>
              <a:rPr lang="en-US" sz="2200" dirty="0"/>
              <a:t>They taught how to love God and love one’s neighbor</a:t>
            </a:r>
          </a:p>
          <a:p>
            <a:endParaRPr lang="en-US" dirty="0"/>
          </a:p>
        </p:txBody>
      </p:sp>
      <p:pic>
        <p:nvPicPr>
          <p:cNvPr id="4" name="Picture 2" descr="See the source image">
            <a:extLst>
              <a:ext uri="{FF2B5EF4-FFF2-40B4-BE49-F238E27FC236}">
                <a16:creationId xmlns:a16="http://schemas.microsoft.com/office/drawing/2014/main" id="{598EAA88-4101-4117-8543-570D6E1C70D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373" r="1651" b="1"/>
          <a:stretch/>
        </p:blipFill>
        <p:spPr bwMode="auto">
          <a:xfrm>
            <a:off x="7259855" y="5443268"/>
            <a:ext cx="1788220" cy="1414732"/>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022958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A2509F26-B5DC-4BA7-B476-4CB044237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18" name="Rectangle 10">
            <a:extLst>
              <a:ext uri="{FF2B5EF4-FFF2-40B4-BE49-F238E27FC236}">
                <a16:creationId xmlns:a16="http://schemas.microsoft.com/office/drawing/2014/main" id="{DB103EB1-B135-4526-B883-33228FC27F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80000">
            <a:off x="611505" y="683404"/>
            <a:ext cx="7920990" cy="5404104"/>
          </a:xfrm>
          <a:prstGeom prst="rect">
            <a:avLst/>
          </a:prstGeom>
          <a:solidFill>
            <a:srgbClr val="FFFFFF"/>
          </a:solidFill>
          <a:ln w="3175" cap="sq" cmpd="thinThick">
            <a:solidFill>
              <a:srgbClr val="DDDDDD"/>
            </a:solidFill>
            <a:miter lim="800000"/>
          </a:ln>
          <a:effectLst>
            <a:outerShdw blurRad="266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pic>
        <p:nvPicPr>
          <p:cNvPr id="4" name="Picture 2" descr="See the source image">
            <a:extLst>
              <a:ext uri="{FF2B5EF4-FFF2-40B4-BE49-F238E27FC236}">
                <a16:creationId xmlns:a16="http://schemas.microsoft.com/office/drawing/2014/main" id="{62DA597F-CC20-4958-9706-F02FC49C1CE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660" r="2" b="3708"/>
          <a:stretch/>
        </p:blipFill>
        <p:spPr bwMode="auto">
          <a:xfrm rot="21480000">
            <a:off x="853377" y="1003258"/>
            <a:ext cx="7437246" cy="4764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5997783"/>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4DCD1C1-6F83-4DF7-B22D-276D331F14C0}"/>
              </a:ext>
            </a:extLst>
          </p:cNvPr>
          <p:cNvSpPr/>
          <p:nvPr/>
        </p:nvSpPr>
        <p:spPr>
          <a:xfrm>
            <a:off x="0" y="0"/>
            <a:ext cx="9144000" cy="6858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BBF9EA-07C7-40A4-8B5E-6A0EC9C9CA9C}"/>
              </a:ext>
            </a:extLst>
          </p:cNvPr>
          <p:cNvSpPr>
            <a:spLocks noGrp="1"/>
          </p:cNvSpPr>
          <p:nvPr>
            <p:ph type="title"/>
          </p:nvPr>
        </p:nvSpPr>
        <p:spPr/>
        <p:txBody>
          <a:bodyPr>
            <a:normAutofit/>
          </a:bodyPr>
          <a:lstStyle/>
          <a:p>
            <a:r>
              <a:rPr lang="en-US" sz="3600" dirty="0"/>
              <a:t>Israel’s Nationhood: The Garden, Part 2</a:t>
            </a:r>
          </a:p>
        </p:txBody>
      </p:sp>
      <p:sp>
        <p:nvSpPr>
          <p:cNvPr id="3" name="Content Placeholder 2">
            <a:extLst>
              <a:ext uri="{FF2B5EF4-FFF2-40B4-BE49-F238E27FC236}">
                <a16:creationId xmlns:a16="http://schemas.microsoft.com/office/drawing/2014/main" id="{AE60F696-E32F-44CA-84FA-0BB2B85DE556}"/>
              </a:ext>
            </a:extLst>
          </p:cNvPr>
          <p:cNvSpPr>
            <a:spLocks noGrp="1"/>
          </p:cNvSpPr>
          <p:nvPr>
            <p:ph idx="1"/>
          </p:nvPr>
        </p:nvSpPr>
        <p:spPr/>
        <p:txBody>
          <a:bodyPr/>
          <a:lstStyle/>
          <a:p>
            <a:r>
              <a:rPr lang="en-US" sz="3200" dirty="0"/>
              <a:t>“All Those Rules…”</a:t>
            </a:r>
          </a:p>
          <a:p>
            <a:pPr lvl="1"/>
            <a:r>
              <a:rPr lang="en-US" sz="2800" dirty="0"/>
              <a:t>Purpose of God’s laws for Israel:</a:t>
            </a:r>
          </a:p>
          <a:p>
            <a:pPr lvl="2"/>
            <a:r>
              <a:rPr lang="en-US" sz="2400" dirty="0"/>
              <a:t>Same purpose as in the Garden: Seek </a:t>
            </a:r>
            <a:r>
              <a:rPr lang="en-US" sz="2400" dirty="0">
                <a:solidFill>
                  <a:srgbClr val="C00000"/>
                </a:solidFill>
              </a:rPr>
              <a:t>God’s wisdom</a:t>
            </a:r>
            <a:endParaRPr lang="en-US" sz="2200" dirty="0">
              <a:solidFill>
                <a:srgbClr val="C00000"/>
              </a:solidFill>
            </a:endParaRPr>
          </a:p>
          <a:p>
            <a:endParaRPr lang="en-US" dirty="0"/>
          </a:p>
        </p:txBody>
      </p:sp>
      <p:pic>
        <p:nvPicPr>
          <p:cNvPr id="4" name="Picture 2" descr="See the source image">
            <a:extLst>
              <a:ext uri="{FF2B5EF4-FFF2-40B4-BE49-F238E27FC236}">
                <a16:creationId xmlns:a16="http://schemas.microsoft.com/office/drawing/2014/main" id="{598EAA88-4101-4117-8543-570D6E1C70D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373" r="1651" b="1"/>
          <a:stretch/>
        </p:blipFill>
        <p:spPr bwMode="auto">
          <a:xfrm>
            <a:off x="7259855" y="5443268"/>
            <a:ext cx="1788220" cy="1414732"/>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779605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4DCD1C1-6F83-4DF7-B22D-276D331F14C0}"/>
              </a:ext>
            </a:extLst>
          </p:cNvPr>
          <p:cNvSpPr/>
          <p:nvPr/>
        </p:nvSpPr>
        <p:spPr>
          <a:xfrm>
            <a:off x="0" y="0"/>
            <a:ext cx="9144000" cy="6858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BBF9EA-07C7-40A4-8B5E-6A0EC9C9CA9C}"/>
              </a:ext>
            </a:extLst>
          </p:cNvPr>
          <p:cNvSpPr>
            <a:spLocks noGrp="1"/>
          </p:cNvSpPr>
          <p:nvPr>
            <p:ph type="title"/>
          </p:nvPr>
        </p:nvSpPr>
        <p:spPr/>
        <p:txBody>
          <a:bodyPr>
            <a:normAutofit/>
          </a:bodyPr>
          <a:lstStyle/>
          <a:p>
            <a:r>
              <a:rPr lang="en-US" sz="3600" dirty="0"/>
              <a:t>Israel’s Nationhood: The Garden, Part 2</a:t>
            </a:r>
          </a:p>
        </p:txBody>
      </p:sp>
      <p:sp>
        <p:nvSpPr>
          <p:cNvPr id="3" name="Content Placeholder 2">
            <a:extLst>
              <a:ext uri="{FF2B5EF4-FFF2-40B4-BE49-F238E27FC236}">
                <a16:creationId xmlns:a16="http://schemas.microsoft.com/office/drawing/2014/main" id="{AE60F696-E32F-44CA-84FA-0BB2B85DE556}"/>
              </a:ext>
            </a:extLst>
          </p:cNvPr>
          <p:cNvSpPr>
            <a:spLocks noGrp="1"/>
          </p:cNvSpPr>
          <p:nvPr>
            <p:ph idx="1"/>
          </p:nvPr>
        </p:nvSpPr>
        <p:spPr>
          <a:xfrm>
            <a:off x="628650" y="1825625"/>
            <a:ext cx="8515350" cy="4351338"/>
          </a:xfrm>
        </p:spPr>
        <p:txBody>
          <a:bodyPr/>
          <a:lstStyle/>
          <a:p>
            <a:r>
              <a:rPr lang="en-US" sz="3200" dirty="0"/>
              <a:t>Israel’s actions mimicked those of Adam and Eve</a:t>
            </a:r>
          </a:p>
          <a:p>
            <a:pPr lvl="1"/>
            <a:r>
              <a:rPr lang="en-US" sz="2800" dirty="0"/>
              <a:t>Exodus 19-Deuteronomy: Narrative of self-desire</a:t>
            </a:r>
          </a:p>
          <a:p>
            <a:pPr lvl="1"/>
            <a:r>
              <a:rPr lang="en-US" sz="2800" dirty="0"/>
              <a:t>Moses warned they must seek God’s wisdom</a:t>
            </a:r>
          </a:p>
          <a:p>
            <a:endParaRPr lang="en-US" dirty="0"/>
          </a:p>
        </p:txBody>
      </p:sp>
      <p:pic>
        <p:nvPicPr>
          <p:cNvPr id="4" name="Picture 2" descr="See the source image">
            <a:extLst>
              <a:ext uri="{FF2B5EF4-FFF2-40B4-BE49-F238E27FC236}">
                <a16:creationId xmlns:a16="http://schemas.microsoft.com/office/drawing/2014/main" id="{598EAA88-4101-4117-8543-570D6E1C70D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373" r="1651" b="1"/>
          <a:stretch/>
        </p:blipFill>
        <p:spPr bwMode="auto">
          <a:xfrm>
            <a:off x="7259855" y="5443268"/>
            <a:ext cx="1788220" cy="1414732"/>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189679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E21537-61C7-4310-8E6B-37739ADD21DC}"/>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DE762D5-5CA6-4C2F-B2A4-3FEFABFB3AC4}"/>
              </a:ext>
            </a:extLst>
          </p:cNvPr>
          <p:cNvSpPr>
            <a:spLocks noGrp="1"/>
          </p:cNvSpPr>
          <p:nvPr>
            <p:ph idx="1"/>
          </p:nvPr>
        </p:nvSpPr>
        <p:spPr>
          <a:xfrm>
            <a:off x="250166" y="276045"/>
            <a:ext cx="8609162" cy="6400800"/>
          </a:xfrm>
          <a:solidFill>
            <a:schemeClr val="bg1"/>
          </a:solidFill>
        </p:spPr>
        <p:txBody>
          <a:bodyPr>
            <a:normAutofit fontScale="85000" lnSpcReduction="10000"/>
          </a:bodyPr>
          <a:lstStyle/>
          <a:p>
            <a:pPr marL="0" indent="0">
              <a:buNone/>
            </a:pPr>
            <a:r>
              <a:rPr lang="en-US" sz="2800" b="0" i="0" dirty="0">
                <a:solidFill>
                  <a:srgbClr val="000000"/>
                </a:solidFill>
                <a:effectLst/>
                <a:latin typeface="system-ui"/>
              </a:rPr>
              <a:t>The </a:t>
            </a:r>
            <a:r>
              <a:rPr lang="en-US" sz="2800" b="0" i="0" cap="small" dirty="0">
                <a:solidFill>
                  <a:srgbClr val="000000"/>
                </a:solidFill>
                <a:effectLst/>
                <a:latin typeface="system-ui"/>
              </a:rPr>
              <a:t>Lord</a:t>
            </a:r>
            <a:r>
              <a:rPr lang="en-US" sz="2800" b="0" i="0" dirty="0">
                <a:solidFill>
                  <a:srgbClr val="000000"/>
                </a:solidFill>
                <a:effectLst/>
                <a:latin typeface="system-ui"/>
              </a:rPr>
              <a:t> your God will make you abundantly prosperous in all the work of your hand, in the fruit of your womb and in the fruit of your cattle and in the fruit of your ground. For the </a:t>
            </a:r>
            <a:r>
              <a:rPr lang="en-US" sz="2800" b="0" i="0" cap="small" dirty="0">
                <a:solidFill>
                  <a:srgbClr val="000000"/>
                </a:solidFill>
                <a:effectLst/>
                <a:latin typeface="system-ui"/>
              </a:rPr>
              <a:t>Lord</a:t>
            </a:r>
            <a:r>
              <a:rPr lang="en-US" sz="2800" b="0" i="0" dirty="0">
                <a:solidFill>
                  <a:srgbClr val="000000"/>
                </a:solidFill>
                <a:effectLst/>
                <a:latin typeface="system-ui"/>
              </a:rPr>
              <a:t> will again take delight in prospering you, as he took delight in your fathers, when you obey the voice of the </a:t>
            </a:r>
            <a:r>
              <a:rPr lang="en-US" sz="2800" b="0" i="0" cap="small" dirty="0">
                <a:solidFill>
                  <a:srgbClr val="000000"/>
                </a:solidFill>
                <a:effectLst/>
                <a:latin typeface="system-ui"/>
              </a:rPr>
              <a:t>Lord</a:t>
            </a:r>
            <a:r>
              <a:rPr lang="en-US" sz="2800" b="0" i="0" dirty="0">
                <a:solidFill>
                  <a:srgbClr val="000000"/>
                </a:solidFill>
                <a:effectLst/>
                <a:latin typeface="system-ui"/>
              </a:rPr>
              <a:t> your God, to keep his commandments and his statutes that are written in this Book of the Law, when you turn to the </a:t>
            </a:r>
            <a:r>
              <a:rPr lang="en-US" sz="2800" b="0" i="0" cap="small" dirty="0">
                <a:solidFill>
                  <a:srgbClr val="000000"/>
                </a:solidFill>
                <a:effectLst/>
                <a:latin typeface="system-ui"/>
              </a:rPr>
              <a:t>Lord</a:t>
            </a:r>
            <a:r>
              <a:rPr lang="en-US" sz="2800" b="0" i="0" dirty="0">
                <a:solidFill>
                  <a:srgbClr val="000000"/>
                </a:solidFill>
                <a:effectLst/>
                <a:latin typeface="system-ui"/>
              </a:rPr>
              <a:t> your God with all your heart and with all your soul. </a:t>
            </a:r>
            <a:r>
              <a:rPr lang="en-US" sz="2800" b="1" i="0" baseline="30000" dirty="0">
                <a:solidFill>
                  <a:srgbClr val="000000"/>
                </a:solidFill>
                <a:effectLst/>
                <a:latin typeface="system-ui"/>
              </a:rPr>
              <a:t> </a:t>
            </a:r>
            <a:r>
              <a:rPr lang="en-US" sz="2800" b="0" i="0" dirty="0">
                <a:solidFill>
                  <a:srgbClr val="000000"/>
                </a:solidFill>
                <a:effectLst/>
                <a:latin typeface="system-ui"/>
              </a:rPr>
              <a:t>“For this commandment that I command you today is not too hard for you, neither is it far off. </a:t>
            </a:r>
            <a:r>
              <a:rPr lang="en-US" sz="2800" b="1" i="0" baseline="30000" dirty="0">
                <a:solidFill>
                  <a:srgbClr val="000000"/>
                </a:solidFill>
                <a:effectLst/>
                <a:latin typeface="system-ui"/>
              </a:rPr>
              <a:t> </a:t>
            </a:r>
            <a:r>
              <a:rPr lang="en-US" sz="2800" b="0" i="0" dirty="0">
                <a:solidFill>
                  <a:srgbClr val="000000"/>
                </a:solidFill>
                <a:effectLst/>
                <a:latin typeface="system-ui"/>
              </a:rPr>
              <a:t>It is not in heaven, that you should say, ‘Who will ascend to heaven for us and bring it to us, that we may hear it and do it?’ </a:t>
            </a:r>
            <a:r>
              <a:rPr lang="en-US" sz="2800" b="1" i="0" baseline="30000" dirty="0">
                <a:solidFill>
                  <a:srgbClr val="000000"/>
                </a:solidFill>
                <a:effectLst/>
                <a:latin typeface="system-ui"/>
              </a:rPr>
              <a:t> </a:t>
            </a:r>
            <a:r>
              <a:rPr lang="en-US" sz="2800" b="0" i="0" dirty="0">
                <a:solidFill>
                  <a:srgbClr val="000000"/>
                </a:solidFill>
                <a:effectLst/>
                <a:latin typeface="system-ui"/>
              </a:rPr>
              <a:t>Neither is it beyond the sea, that you should say, ‘Who will go over the sea for us and bring it to us, that we may hear it and do it?’ </a:t>
            </a:r>
            <a:r>
              <a:rPr lang="en-US" sz="2800" b="1" i="0" baseline="30000" dirty="0">
                <a:solidFill>
                  <a:srgbClr val="000000"/>
                </a:solidFill>
                <a:effectLst/>
                <a:latin typeface="system-ui"/>
              </a:rPr>
              <a:t> </a:t>
            </a:r>
            <a:r>
              <a:rPr lang="en-US" sz="2800" b="0" i="0" dirty="0">
                <a:solidFill>
                  <a:srgbClr val="000000"/>
                </a:solidFill>
                <a:effectLst/>
                <a:latin typeface="system-ui"/>
              </a:rPr>
              <a:t>But the word is very near you. It is in your mouth and in your heart, so that you can do it. </a:t>
            </a:r>
            <a:r>
              <a:rPr lang="en-US" sz="2800" b="1" i="0" baseline="30000" dirty="0">
                <a:solidFill>
                  <a:srgbClr val="000000"/>
                </a:solidFill>
                <a:effectLst/>
                <a:latin typeface="system-ui"/>
              </a:rPr>
              <a:t> </a:t>
            </a:r>
            <a:r>
              <a:rPr lang="en-US" sz="2800" b="0" i="0" dirty="0">
                <a:solidFill>
                  <a:srgbClr val="000000"/>
                </a:solidFill>
                <a:effectLst/>
                <a:latin typeface="system-ui"/>
              </a:rPr>
              <a:t>“See, I have set before you today life and good, death and evil. If you obey the commandments of the </a:t>
            </a:r>
            <a:r>
              <a:rPr lang="en-US" sz="2800" b="0" i="0" cap="small" dirty="0">
                <a:solidFill>
                  <a:srgbClr val="000000"/>
                </a:solidFill>
                <a:effectLst/>
                <a:latin typeface="system-ui"/>
              </a:rPr>
              <a:t>Lord</a:t>
            </a:r>
            <a:r>
              <a:rPr lang="en-US" sz="2800" b="0" i="0" dirty="0">
                <a:solidFill>
                  <a:srgbClr val="000000"/>
                </a:solidFill>
                <a:effectLst/>
                <a:latin typeface="system-ui"/>
              </a:rPr>
              <a:t> your God that I command you today, by loving the </a:t>
            </a:r>
            <a:r>
              <a:rPr lang="en-US" sz="2800" b="0" i="0" cap="small" dirty="0">
                <a:solidFill>
                  <a:srgbClr val="000000"/>
                </a:solidFill>
                <a:effectLst/>
                <a:latin typeface="system-ui"/>
              </a:rPr>
              <a:t>Lord</a:t>
            </a:r>
            <a:r>
              <a:rPr lang="en-US" sz="2800" b="0" i="0" dirty="0">
                <a:solidFill>
                  <a:srgbClr val="000000"/>
                </a:solidFill>
                <a:effectLst/>
                <a:latin typeface="system-ui"/>
              </a:rPr>
              <a:t> your God, by walking in his ways, and by keeping his commandments and his statutes and his rules,</a:t>
            </a:r>
            <a:r>
              <a:rPr lang="en-US" sz="2800" b="0" i="0" baseline="30000" dirty="0">
                <a:solidFill>
                  <a:srgbClr val="000000"/>
                </a:solidFill>
                <a:effectLst/>
                <a:latin typeface="system-ui"/>
              </a:rPr>
              <a:t> </a:t>
            </a:r>
            <a:r>
              <a:rPr lang="en-US" sz="2800" b="0" i="0" dirty="0">
                <a:solidFill>
                  <a:srgbClr val="000000"/>
                </a:solidFill>
                <a:effectLst/>
                <a:latin typeface="system-ui"/>
              </a:rPr>
              <a:t>then you shall live and multiply, and the </a:t>
            </a:r>
            <a:r>
              <a:rPr lang="en-US" sz="2800" b="0" i="0" cap="small" dirty="0">
                <a:solidFill>
                  <a:srgbClr val="000000"/>
                </a:solidFill>
                <a:effectLst/>
                <a:latin typeface="system-ui"/>
              </a:rPr>
              <a:t>Lord</a:t>
            </a:r>
            <a:r>
              <a:rPr lang="en-US" sz="2800" b="0" i="0" dirty="0">
                <a:solidFill>
                  <a:srgbClr val="000000"/>
                </a:solidFill>
                <a:effectLst/>
                <a:latin typeface="system-ui"/>
              </a:rPr>
              <a:t> your God will bless you in the land that you are entering to take possession of it. 								– Deuteronomy 30:9-16</a:t>
            </a:r>
          </a:p>
          <a:p>
            <a:pPr marL="0" indent="0">
              <a:buNone/>
            </a:pPr>
            <a:endParaRPr lang="en-US" dirty="0"/>
          </a:p>
        </p:txBody>
      </p:sp>
    </p:spTree>
    <p:extLst>
      <p:ext uri="{BB962C8B-B14F-4D97-AF65-F5344CB8AC3E}">
        <p14:creationId xmlns:p14="http://schemas.microsoft.com/office/powerpoint/2010/main" val="622639615"/>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E21537-61C7-4310-8E6B-37739ADD21DC}"/>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DE762D5-5CA6-4C2F-B2A4-3FEFABFB3AC4}"/>
              </a:ext>
            </a:extLst>
          </p:cNvPr>
          <p:cNvSpPr>
            <a:spLocks noGrp="1"/>
          </p:cNvSpPr>
          <p:nvPr>
            <p:ph idx="1"/>
          </p:nvPr>
        </p:nvSpPr>
        <p:spPr>
          <a:xfrm>
            <a:off x="250166" y="276045"/>
            <a:ext cx="8609162" cy="6400800"/>
          </a:xfrm>
          <a:solidFill>
            <a:schemeClr val="bg1"/>
          </a:solidFill>
        </p:spPr>
        <p:txBody>
          <a:bodyPr>
            <a:normAutofit fontScale="85000" lnSpcReduction="10000"/>
          </a:bodyPr>
          <a:lstStyle/>
          <a:p>
            <a:pPr marL="0" indent="0">
              <a:buNone/>
            </a:pPr>
            <a:r>
              <a:rPr lang="en-US" sz="2800" b="0" i="0" dirty="0">
                <a:solidFill>
                  <a:srgbClr val="000000"/>
                </a:solidFill>
                <a:effectLst/>
                <a:latin typeface="system-ui"/>
              </a:rPr>
              <a:t>The </a:t>
            </a:r>
            <a:r>
              <a:rPr lang="en-US" sz="2800" b="0" i="0" cap="small" dirty="0">
                <a:solidFill>
                  <a:srgbClr val="000000"/>
                </a:solidFill>
                <a:effectLst/>
                <a:latin typeface="system-ui"/>
              </a:rPr>
              <a:t>Lord</a:t>
            </a:r>
            <a:r>
              <a:rPr lang="en-US" sz="2800" b="0" i="0" dirty="0">
                <a:solidFill>
                  <a:srgbClr val="000000"/>
                </a:solidFill>
                <a:effectLst/>
                <a:latin typeface="system-ui"/>
              </a:rPr>
              <a:t> your God will make you abundantly prosperous in all the work of your hand, in the fruit of your womb and in the fruit of your cattle and in the fruit of your ground. For the </a:t>
            </a:r>
            <a:r>
              <a:rPr lang="en-US" sz="2800" b="0" i="0" cap="small" dirty="0">
                <a:solidFill>
                  <a:srgbClr val="000000"/>
                </a:solidFill>
                <a:effectLst/>
                <a:latin typeface="system-ui"/>
              </a:rPr>
              <a:t>Lord</a:t>
            </a:r>
            <a:r>
              <a:rPr lang="en-US" sz="2800" b="0" i="0" dirty="0">
                <a:solidFill>
                  <a:srgbClr val="000000"/>
                </a:solidFill>
                <a:effectLst/>
                <a:latin typeface="system-ui"/>
              </a:rPr>
              <a:t> will again take delight in prospering you, as he took delight in your fathers, when you obey the voice of the </a:t>
            </a:r>
            <a:r>
              <a:rPr lang="en-US" sz="2800" b="0" i="0" cap="small" dirty="0">
                <a:solidFill>
                  <a:srgbClr val="000000"/>
                </a:solidFill>
                <a:effectLst/>
                <a:latin typeface="system-ui"/>
              </a:rPr>
              <a:t>Lord</a:t>
            </a:r>
            <a:r>
              <a:rPr lang="en-US" sz="2800" b="0" i="0" dirty="0">
                <a:solidFill>
                  <a:srgbClr val="000000"/>
                </a:solidFill>
                <a:effectLst/>
                <a:latin typeface="system-ui"/>
              </a:rPr>
              <a:t> your God, to keep his commandments and his statutes that are written in this Book of the Law, when you turn to the </a:t>
            </a:r>
            <a:r>
              <a:rPr lang="en-US" sz="2800" b="0" i="0" cap="small" dirty="0">
                <a:solidFill>
                  <a:srgbClr val="000000"/>
                </a:solidFill>
                <a:effectLst/>
                <a:latin typeface="system-ui"/>
              </a:rPr>
              <a:t>Lord</a:t>
            </a:r>
            <a:r>
              <a:rPr lang="en-US" sz="2800" b="0" i="0" dirty="0">
                <a:solidFill>
                  <a:srgbClr val="000000"/>
                </a:solidFill>
                <a:effectLst/>
                <a:latin typeface="system-ui"/>
              </a:rPr>
              <a:t> your God with all your heart and with all your soul. </a:t>
            </a:r>
            <a:r>
              <a:rPr lang="en-US" sz="2800" b="1" i="0" baseline="30000" dirty="0">
                <a:solidFill>
                  <a:srgbClr val="000000"/>
                </a:solidFill>
                <a:effectLst/>
                <a:latin typeface="system-ui"/>
              </a:rPr>
              <a:t> </a:t>
            </a:r>
            <a:r>
              <a:rPr lang="en-US" sz="2800" b="0" i="0" dirty="0">
                <a:solidFill>
                  <a:srgbClr val="000000"/>
                </a:solidFill>
                <a:effectLst/>
                <a:latin typeface="system-ui"/>
              </a:rPr>
              <a:t>“For this commandment that I command you today is not too hard for you, neither is it far off. </a:t>
            </a:r>
            <a:r>
              <a:rPr lang="en-US" sz="2800" b="1" i="0" baseline="30000" dirty="0">
                <a:solidFill>
                  <a:srgbClr val="000000"/>
                </a:solidFill>
                <a:effectLst/>
                <a:latin typeface="system-ui"/>
              </a:rPr>
              <a:t> </a:t>
            </a:r>
            <a:r>
              <a:rPr lang="en-US" sz="2800" b="0" i="0" dirty="0">
                <a:solidFill>
                  <a:srgbClr val="000000"/>
                </a:solidFill>
                <a:effectLst/>
                <a:latin typeface="system-ui"/>
              </a:rPr>
              <a:t>It is not in heaven, that you should say, ‘Who will ascend to heaven for us and bring it to us, that we may hear it and do it?’ </a:t>
            </a:r>
            <a:r>
              <a:rPr lang="en-US" sz="2800" b="1" i="0" baseline="30000" dirty="0">
                <a:solidFill>
                  <a:srgbClr val="000000"/>
                </a:solidFill>
                <a:effectLst/>
                <a:latin typeface="system-ui"/>
              </a:rPr>
              <a:t> </a:t>
            </a:r>
            <a:r>
              <a:rPr lang="en-US" sz="2800" b="0" i="0" dirty="0">
                <a:solidFill>
                  <a:srgbClr val="000000"/>
                </a:solidFill>
                <a:effectLst/>
                <a:latin typeface="system-ui"/>
              </a:rPr>
              <a:t>Neither is it beyond the sea, that you should say, ‘Who will go over the sea for us and bring it to us, that we may hear it and do it?’ </a:t>
            </a:r>
            <a:r>
              <a:rPr lang="en-US" sz="2800" b="1" i="0" baseline="30000" dirty="0">
                <a:solidFill>
                  <a:srgbClr val="000000"/>
                </a:solidFill>
                <a:effectLst/>
                <a:latin typeface="system-ui"/>
              </a:rPr>
              <a:t> </a:t>
            </a:r>
            <a:r>
              <a:rPr lang="en-US" sz="2800" b="0" i="0" dirty="0">
                <a:solidFill>
                  <a:srgbClr val="000000"/>
                </a:solidFill>
                <a:effectLst/>
                <a:latin typeface="system-ui"/>
              </a:rPr>
              <a:t>But the word is very near you. It is in your mouth and in your heart, so that you can do it. </a:t>
            </a:r>
            <a:r>
              <a:rPr lang="en-US" sz="2800" b="1" i="0" baseline="30000" dirty="0">
                <a:solidFill>
                  <a:srgbClr val="000000"/>
                </a:solidFill>
                <a:effectLst/>
                <a:latin typeface="system-ui"/>
              </a:rPr>
              <a:t> </a:t>
            </a:r>
            <a:r>
              <a:rPr lang="en-US" sz="2800" b="0" i="0" dirty="0">
                <a:solidFill>
                  <a:srgbClr val="000000"/>
                </a:solidFill>
                <a:effectLst/>
                <a:latin typeface="system-ui"/>
              </a:rPr>
              <a:t>“See, I have set before you today life and good, death and evil. If you obey the commandments of the </a:t>
            </a:r>
            <a:r>
              <a:rPr lang="en-US" sz="2800" b="0" i="0" cap="small" dirty="0">
                <a:solidFill>
                  <a:srgbClr val="000000"/>
                </a:solidFill>
                <a:effectLst/>
                <a:latin typeface="system-ui"/>
              </a:rPr>
              <a:t>Lord</a:t>
            </a:r>
            <a:r>
              <a:rPr lang="en-US" sz="2800" b="0" i="0" dirty="0">
                <a:solidFill>
                  <a:srgbClr val="000000"/>
                </a:solidFill>
                <a:effectLst/>
                <a:latin typeface="system-ui"/>
              </a:rPr>
              <a:t> your God that I command you today, by loving the </a:t>
            </a:r>
            <a:r>
              <a:rPr lang="en-US" sz="2800" b="0" i="0" cap="small" dirty="0">
                <a:solidFill>
                  <a:srgbClr val="000000"/>
                </a:solidFill>
                <a:effectLst/>
                <a:latin typeface="system-ui"/>
              </a:rPr>
              <a:t>Lord</a:t>
            </a:r>
            <a:r>
              <a:rPr lang="en-US" sz="2800" b="0" i="0" dirty="0">
                <a:solidFill>
                  <a:srgbClr val="000000"/>
                </a:solidFill>
                <a:effectLst/>
                <a:latin typeface="system-ui"/>
              </a:rPr>
              <a:t> your God, by walking in his ways, and by keeping his commandments and his statutes and his rules,</a:t>
            </a:r>
            <a:r>
              <a:rPr lang="en-US" sz="2800" b="0" i="0" baseline="30000" dirty="0">
                <a:solidFill>
                  <a:srgbClr val="000000"/>
                </a:solidFill>
                <a:effectLst/>
                <a:latin typeface="system-ui"/>
              </a:rPr>
              <a:t> </a:t>
            </a:r>
            <a:r>
              <a:rPr lang="en-US" sz="2800" b="0" i="0" dirty="0">
                <a:solidFill>
                  <a:srgbClr val="000000"/>
                </a:solidFill>
                <a:effectLst/>
                <a:latin typeface="system-ui"/>
              </a:rPr>
              <a:t>then you shall live and multiply, and the </a:t>
            </a:r>
            <a:r>
              <a:rPr lang="en-US" sz="2800" b="0" i="0" cap="small" dirty="0">
                <a:solidFill>
                  <a:srgbClr val="000000"/>
                </a:solidFill>
                <a:effectLst/>
                <a:latin typeface="system-ui"/>
              </a:rPr>
              <a:t>Lord</a:t>
            </a:r>
            <a:r>
              <a:rPr lang="en-US" sz="2800" b="0" i="0" dirty="0">
                <a:solidFill>
                  <a:srgbClr val="000000"/>
                </a:solidFill>
                <a:effectLst/>
                <a:latin typeface="system-ui"/>
              </a:rPr>
              <a:t> your God will bless you in the land that you are entering to take possession of it. 								– Deuteronomy 30:9-16</a:t>
            </a:r>
          </a:p>
          <a:p>
            <a:pPr marL="0" indent="0">
              <a:buNone/>
            </a:pPr>
            <a:endParaRPr lang="en-US" dirty="0"/>
          </a:p>
        </p:txBody>
      </p:sp>
      <p:sp>
        <p:nvSpPr>
          <p:cNvPr id="2" name="Oval 1">
            <a:extLst>
              <a:ext uri="{FF2B5EF4-FFF2-40B4-BE49-F238E27FC236}">
                <a16:creationId xmlns:a16="http://schemas.microsoft.com/office/drawing/2014/main" id="{058FE300-2D76-4164-A1BD-2A6482B2A3E4}"/>
              </a:ext>
            </a:extLst>
          </p:cNvPr>
          <p:cNvSpPr/>
          <p:nvPr/>
        </p:nvSpPr>
        <p:spPr>
          <a:xfrm>
            <a:off x="5313872" y="4373592"/>
            <a:ext cx="810883" cy="40544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BEC9C571-5348-44F8-90B2-184EA7C5CB51}"/>
              </a:ext>
            </a:extLst>
          </p:cNvPr>
          <p:cNvSpPr/>
          <p:nvPr/>
        </p:nvSpPr>
        <p:spPr>
          <a:xfrm>
            <a:off x="6587707" y="4373592"/>
            <a:ext cx="641230" cy="40544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8CEC938-BC80-4322-B07E-D4560B6D008B}"/>
              </a:ext>
            </a:extLst>
          </p:cNvPr>
          <p:cNvSpPr/>
          <p:nvPr/>
        </p:nvSpPr>
        <p:spPr>
          <a:xfrm>
            <a:off x="3516702" y="4310331"/>
            <a:ext cx="529087" cy="40544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13559A43-902F-430C-9101-A4CFB1E19BBC}"/>
              </a:ext>
            </a:extLst>
          </p:cNvPr>
          <p:cNvSpPr/>
          <p:nvPr/>
        </p:nvSpPr>
        <p:spPr>
          <a:xfrm>
            <a:off x="4537494" y="4373592"/>
            <a:ext cx="715993" cy="40544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CC3CCBC-3F42-4CDB-8361-D09BAEDE98B3}"/>
              </a:ext>
            </a:extLst>
          </p:cNvPr>
          <p:cNvSpPr/>
          <p:nvPr/>
        </p:nvSpPr>
        <p:spPr>
          <a:xfrm>
            <a:off x="5060830" y="4940060"/>
            <a:ext cx="1063925" cy="40544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AAF4F7F-8DC8-4B3D-8D4B-A69C6BE6FAA9}"/>
              </a:ext>
            </a:extLst>
          </p:cNvPr>
          <p:cNvSpPr/>
          <p:nvPr/>
        </p:nvSpPr>
        <p:spPr>
          <a:xfrm>
            <a:off x="1946695" y="5552535"/>
            <a:ext cx="1150188" cy="40544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2BAC5ADE-6181-4BAE-94F9-045002191E58}"/>
              </a:ext>
            </a:extLst>
          </p:cNvPr>
          <p:cNvCxnSpPr/>
          <p:nvPr/>
        </p:nvCxnSpPr>
        <p:spPr>
          <a:xfrm>
            <a:off x="353683" y="6159260"/>
            <a:ext cx="604711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58606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4DCD1C1-6F83-4DF7-B22D-276D331F14C0}"/>
              </a:ext>
            </a:extLst>
          </p:cNvPr>
          <p:cNvSpPr/>
          <p:nvPr/>
        </p:nvSpPr>
        <p:spPr>
          <a:xfrm>
            <a:off x="0" y="0"/>
            <a:ext cx="9144000" cy="6858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BBF9EA-07C7-40A4-8B5E-6A0EC9C9CA9C}"/>
              </a:ext>
            </a:extLst>
          </p:cNvPr>
          <p:cNvSpPr>
            <a:spLocks noGrp="1"/>
          </p:cNvSpPr>
          <p:nvPr>
            <p:ph type="title"/>
          </p:nvPr>
        </p:nvSpPr>
        <p:spPr/>
        <p:txBody>
          <a:bodyPr>
            <a:normAutofit/>
          </a:bodyPr>
          <a:lstStyle/>
          <a:p>
            <a:r>
              <a:rPr lang="en-US" sz="3600" dirty="0"/>
              <a:t>Israel’s Nationhood: The Garden, Part 2</a:t>
            </a:r>
          </a:p>
        </p:txBody>
      </p:sp>
      <p:sp>
        <p:nvSpPr>
          <p:cNvPr id="3" name="Content Placeholder 2">
            <a:extLst>
              <a:ext uri="{FF2B5EF4-FFF2-40B4-BE49-F238E27FC236}">
                <a16:creationId xmlns:a16="http://schemas.microsoft.com/office/drawing/2014/main" id="{AE60F696-E32F-44CA-84FA-0BB2B85DE556}"/>
              </a:ext>
            </a:extLst>
          </p:cNvPr>
          <p:cNvSpPr>
            <a:spLocks noGrp="1"/>
          </p:cNvSpPr>
          <p:nvPr>
            <p:ph idx="1"/>
          </p:nvPr>
        </p:nvSpPr>
        <p:spPr>
          <a:xfrm>
            <a:off x="628650" y="1825625"/>
            <a:ext cx="8515350" cy="4351338"/>
          </a:xfrm>
        </p:spPr>
        <p:txBody>
          <a:bodyPr/>
          <a:lstStyle/>
          <a:p>
            <a:r>
              <a:rPr lang="en-US" sz="3200" dirty="0"/>
              <a:t>Israel’s actions mimicked those of Adam and Eve</a:t>
            </a:r>
          </a:p>
          <a:p>
            <a:pPr lvl="1"/>
            <a:r>
              <a:rPr lang="en-US" sz="2800" dirty="0"/>
              <a:t>Exodus 19-Deuteronomy: Narrative of self-desire</a:t>
            </a:r>
          </a:p>
          <a:p>
            <a:pPr lvl="1"/>
            <a:r>
              <a:rPr lang="en-US" sz="2800" dirty="0"/>
              <a:t>Moses warned they must seek God’s wisdom</a:t>
            </a:r>
          </a:p>
          <a:p>
            <a:pPr lvl="1"/>
            <a:r>
              <a:rPr lang="en-US" sz="2800" dirty="0"/>
              <a:t>Like Adam and Eve, Israel failed</a:t>
            </a:r>
          </a:p>
          <a:p>
            <a:pPr lvl="2"/>
            <a:r>
              <a:rPr lang="en-US" sz="2400" dirty="0"/>
              <a:t>Israel exiled from the good land God had given them</a:t>
            </a:r>
          </a:p>
          <a:p>
            <a:pPr lvl="1"/>
            <a:endParaRPr lang="en-US" sz="2800" dirty="0"/>
          </a:p>
          <a:p>
            <a:endParaRPr lang="en-US" dirty="0"/>
          </a:p>
        </p:txBody>
      </p:sp>
      <p:pic>
        <p:nvPicPr>
          <p:cNvPr id="4" name="Picture 2" descr="See the source image">
            <a:extLst>
              <a:ext uri="{FF2B5EF4-FFF2-40B4-BE49-F238E27FC236}">
                <a16:creationId xmlns:a16="http://schemas.microsoft.com/office/drawing/2014/main" id="{598EAA88-4101-4117-8543-570D6E1C70D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373" r="1651" b="1"/>
          <a:stretch/>
        </p:blipFill>
        <p:spPr bwMode="auto">
          <a:xfrm>
            <a:off x="7259855" y="5443268"/>
            <a:ext cx="1788220" cy="1414732"/>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69234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197E9-8D0B-47B6-BA81-609BBCEDD924}"/>
              </a:ext>
            </a:extLst>
          </p:cNvPr>
          <p:cNvSpPr>
            <a:spLocks noGrp="1"/>
          </p:cNvSpPr>
          <p:nvPr>
            <p:ph type="title"/>
          </p:nvPr>
        </p:nvSpPr>
        <p:spPr>
          <a:xfrm>
            <a:off x="480060" y="5576887"/>
            <a:ext cx="8183880" cy="944683"/>
          </a:xfrm>
        </p:spPr>
        <p:txBody>
          <a:bodyPr vert="horz" lIns="91440" tIns="45720" rIns="91440" bIns="45720" rtlCol="0" anchor="ctr">
            <a:normAutofit/>
          </a:bodyPr>
          <a:lstStyle/>
          <a:p>
            <a:pPr algn="ctr"/>
            <a:r>
              <a:rPr lang="en-US" dirty="0"/>
              <a:t>Jesus to the Rescue</a:t>
            </a:r>
          </a:p>
        </p:txBody>
      </p:sp>
      <p:pic>
        <p:nvPicPr>
          <p:cNvPr id="4" name="Picture 2" descr="See the source image">
            <a:extLst>
              <a:ext uri="{FF2B5EF4-FFF2-40B4-BE49-F238E27FC236}">
                <a16:creationId xmlns:a16="http://schemas.microsoft.com/office/drawing/2014/main" id="{0101DC85-7FF2-4DB6-97CD-4E36AD7F8FB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11460"/>
          <a:stretch/>
        </p:blipFill>
        <p:spPr bwMode="auto">
          <a:xfrm>
            <a:off x="480060" y="640080"/>
            <a:ext cx="8183880" cy="4836795"/>
          </a:xfrm>
          <a:prstGeom prst="rect">
            <a:avLst/>
          </a:prstGeom>
          <a:noFill/>
          <a:ln w="19050">
            <a:solidFill>
              <a:schemeClr val="tx1"/>
            </a:solidFill>
            <a:miter lim="800000"/>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7816352"/>
      </p:ext>
    </p:extLst>
  </p:cSld>
  <p:clrMapOvr>
    <a:overrideClrMapping bg1="dk1" tx1="lt1" bg2="dk2" tx2="lt2" accent1="accent1" accent2="accent2" accent3="accent3" accent4="accent4" accent5="accent5" accent6="accent6" hlink="hlink" folHlink="folHlink"/>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3CB9E54-683D-410C-B5C8-3499ECA7FF5A}"/>
              </a:ext>
            </a:extLst>
          </p:cNvPr>
          <p:cNvSpPr/>
          <p:nvPr/>
        </p:nvSpPr>
        <p:spPr>
          <a:xfrm>
            <a:off x="0" y="0"/>
            <a:ext cx="9144000" cy="6858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48C290-EFFF-4835-8556-8E6E2F18B8DE}"/>
              </a:ext>
            </a:extLst>
          </p:cNvPr>
          <p:cNvSpPr>
            <a:spLocks noGrp="1"/>
          </p:cNvSpPr>
          <p:nvPr>
            <p:ph type="title"/>
          </p:nvPr>
        </p:nvSpPr>
        <p:spPr/>
        <p:txBody>
          <a:bodyPr/>
          <a:lstStyle/>
          <a:p>
            <a:r>
              <a:rPr lang="en-US" dirty="0"/>
              <a:t>Jesus to the Rescue</a:t>
            </a:r>
          </a:p>
        </p:txBody>
      </p:sp>
      <p:sp>
        <p:nvSpPr>
          <p:cNvPr id="3" name="Content Placeholder 2">
            <a:extLst>
              <a:ext uri="{FF2B5EF4-FFF2-40B4-BE49-F238E27FC236}">
                <a16:creationId xmlns:a16="http://schemas.microsoft.com/office/drawing/2014/main" id="{1266E6B5-0089-42E6-8884-F943DB7EF82D}"/>
              </a:ext>
            </a:extLst>
          </p:cNvPr>
          <p:cNvSpPr>
            <a:spLocks noGrp="1"/>
          </p:cNvSpPr>
          <p:nvPr>
            <p:ph idx="1"/>
          </p:nvPr>
        </p:nvSpPr>
        <p:spPr/>
        <p:txBody>
          <a:bodyPr/>
          <a:lstStyle/>
          <a:p>
            <a:r>
              <a:rPr lang="en-US" dirty="0"/>
              <a:t>Jesus Demonstrated How Obedience is to Look</a:t>
            </a:r>
          </a:p>
          <a:p>
            <a:endParaRPr lang="en-US" dirty="0"/>
          </a:p>
        </p:txBody>
      </p:sp>
      <p:pic>
        <p:nvPicPr>
          <p:cNvPr id="4" name="Picture 2" descr="See the source image">
            <a:extLst>
              <a:ext uri="{FF2B5EF4-FFF2-40B4-BE49-F238E27FC236}">
                <a16:creationId xmlns:a16="http://schemas.microsoft.com/office/drawing/2014/main" id="{F8D655D5-8658-4725-82FC-E167D6E52F6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5627" b="-1"/>
          <a:stretch/>
        </p:blipFill>
        <p:spPr bwMode="auto">
          <a:xfrm>
            <a:off x="6871317" y="5035009"/>
            <a:ext cx="2124722" cy="1680948"/>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8F5062E-C587-4D3B-8C6E-FAC05AC6C797}"/>
              </a:ext>
            </a:extLst>
          </p:cNvPr>
          <p:cNvSpPr txBox="1"/>
          <p:nvPr/>
        </p:nvSpPr>
        <p:spPr>
          <a:xfrm>
            <a:off x="147962" y="2307395"/>
            <a:ext cx="6171633" cy="4493538"/>
          </a:xfrm>
          <a:prstGeom prst="rect">
            <a:avLst/>
          </a:prstGeom>
          <a:solidFill>
            <a:schemeClr val="bg1">
              <a:lumMod val="75000"/>
            </a:schemeClr>
          </a:solidFill>
        </p:spPr>
        <p:txBody>
          <a:bodyPr wrap="square" rtlCol="0">
            <a:spAutoFit/>
          </a:bodyPr>
          <a:lstStyle/>
          <a:p>
            <a:r>
              <a:rPr lang="en-US" sz="2200" b="0" i="0" dirty="0">
                <a:solidFill>
                  <a:srgbClr val="000000"/>
                </a:solidFill>
                <a:effectLst/>
                <a:latin typeface="system-ui"/>
              </a:rPr>
              <a:t>“Do not think that I have come to abolish the Law or the Prophets; I have not come to abolish them but to fulfill them. </a:t>
            </a:r>
            <a:r>
              <a:rPr lang="en-US" sz="2200" b="1" i="0" baseline="30000" dirty="0">
                <a:solidFill>
                  <a:srgbClr val="000000"/>
                </a:solidFill>
                <a:effectLst/>
                <a:latin typeface="system-ui"/>
              </a:rPr>
              <a:t> </a:t>
            </a:r>
            <a:r>
              <a:rPr lang="en-US" sz="2200" b="0" i="0" dirty="0">
                <a:solidFill>
                  <a:srgbClr val="000000"/>
                </a:solidFill>
                <a:effectLst/>
                <a:latin typeface="system-ui"/>
              </a:rPr>
              <a:t>For truly, I say to you, until heaven and earth pass away, not an iota, not a dot, will pass from the Law until all is accomplished. Therefore whoever relaxes one of the least of these commandments and teaches others to do the same will be called least in the kingdom of heaven, but whoever does them and teaches them will be called great in the kingdom of heaven. </a:t>
            </a:r>
            <a:r>
              <a:rPr lang="en-US" sz="2200" b="1" i="0" baseline="30000" dirty="0">
                <a:solidFill>
                  <a:srgbClr val="000000"/>
                </a:solidFill>
                <a:effectLst/>
                <a:latin typeface="system-ui"/>
              </a:rPr>
              <a:t> </a:t>
            </a:r>
            <a:r>
              <a:rPr lang="en-US" sz="2200" b="0" i="0" dirty="0">
                <a:solidFill>
                  <a:srgbClr val="000000"/>
                </a:solidFill>
                <a:effectLst/>
                <a:latin typeface="system-ui"/>
              </a:rPr>
              <a:t>For I tell you, unless your righteousness exceeds that of the scribes and Pharisees, you will never enter the kingdom of heaven. </a:t>
            </a:r>
            <a:r>
              <a:rPr lang="en-US" sz="2000" b="0" i="0" dirty="0">
                <a:solidFill>
                  <a:srgbClr val="000000"/>
                </a:solidFill>
                <a:effectLst/>
                <a:latin typeface="system-ui"/>
              </a:rPr>
              <a:t>– Matthew 5:17-20</a:t>
            </a:r>
            <a:endParaRPr lang="en-US" sz="2400" dirty="0"/>
          </a:p>
        </p:txBody>
      </p:sp>
      <p:sp>
        <p:nvSpPr>
          <p:cNvPr id="7" name="TextBox 6">
            <a:extLst>
              <a:ext uri="{FF2B5EF4-FFF2-40B4-BE49-F238E27FC236}">
                <a16:creationId xmlns:a16="http://schemas.microsoft.com/office/drawing/2014/main" id="{9314AF21-38FA-4B8D-9ED2-EF780EFB740E}"/>
              </a:ext>
            </a:extLst>
          </p:cNvPr>
          <p:cNvSpPr txBox="1"/>
          <p:nvPr/>
        </p:nvSpPr>
        <p:spPr>
          <a:xfrm>
            <a:off x="6467557" y="2885399"/>
            <a:ext cx="2727123" cy="707886"/>
          </a:xfrm>
          <a:prstGeom prst="rect">
            <a:avLst/>
          </a:prstGeom>
          <a:noFill/>
        </p:spPr>
        <p:txBody>
          <a:bodyPr wrap="square" rtlCol="0">
            <a:spAutoFit/>
          </a:bodyPr>
          <a:lstStyle/>
          <a:p>
            <a:r>
              <a:rPr lang="en-US" sz="2000" dirty="0"/>
              <a:t>His Obedience Provides                  a Better Way for Us</a:t>
            </a:r>
          </a:p>
        </p:txBody>
      </p:sp>
      <p:sp>
        <p:nvSpPr>
          <p:cNvPr id="8" name="Arrow: Left-Up 7">
            <a:extLst>
              <a:ext uri="{FF2B5EF4-FFF2-40B4-BE49-F238E27FC236}">
                <a16:creationId xmlns:a16="http://schemas.microsoft.com/office/drawing/2014/main" id="{E0F41844-B788-46B7-A7B9-7458C85B6E77}"/>
              </a:ext>
            </a:extLst>
          </p:cNvPr>
          <p:cNvSpPr/>
          <p:nvPr/>
        </p:nvSpPr>
        <p:spPr>
          <a:xfrm>
            <a:off x="6982158" y="3735328"/>
            <a:ext cx="1035620" cy="1232213"/>
          </a:xfrm>
          <a:prstGeom prst="lef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147299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96D7976-3CE8-47FC-B442-4C71C162DB68}"/>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87D5759-CBE4-4E0F-8161-68E7D1DBFE0F}"/>
              </a:ext>
            </a:extLst>
          </p:cNvPr>
          <p:cNvSpPr>
            <a:spLocks noGrp="1"/>
          </p:cNvSpPr>
          <p:nvPr>
            <p:ph idx="1"/>
          </p:nvPr>
        </p:nvSpPr>
        <p:spPr>
          <a:xfrm>
            <a:off x="120769" y="181155"/>
            <a:ext cx="8876581" cy="6573328"/>
          </a:xfrm>
          <a:solidFill>
            <a:schemeClr val="bg1"/>
          </a:solidFill>
        </p:spPr>
        <p:txBody>
          <a:bodyPr>
            <a:normAutofit fontScale="92500"/>
          </a:bodyPr>
          <a:lstStyle/>
          <a:p>
            <a:pPr marL="0" indent="0" algn="l">
              <a:buNone/>
            </a:pPr>
            <a:r>
              <a:rPr lang="en-US" b="0" i="0" dirty="0">
                <a:solidFill>
                  <a:srgbClr val="000000"/>
                </a:solidFill>
                <a:effectLst/>
                <a:latin typeface="system-ui"/>
              </a:rPr>
              <a:t>But as it is, Christ has obtained a ministry that is as much more excellent than the old as the covenant he mediates is better, since it is enacted on better promises. </a:t>
            </a:r>
            <a:r>
              <a:rPr lang="en-US" b="1" i="0" baseline="30000" dirty="0">
                <a:solidFill>
                  <a:srgbClr val="000000"/>
                </a:solidFill>
                <a:effectLst/>
                <a:latin typeface="system-ui"/>
              </a:rPr>
              <a:t> </a:t>
            </a:r>
            <a:r>
              <a:rPr lang="en-US" b="0" i="0" dirty="0">
                <a:solidFill>
                  <a:srgbClr val="000000"/>
                </a:solidFill>
                <a:effectLst/>
                <a:latin typeface="system-ui"/>
              </a:rPr>
              <a:t>For </a:t>
            </a:r>
            <a:r>
              <a:rPr lang="en-US" b="0" i="0" dirty="0">
                <a:solidFill>
                  <a:srgbClr val="C00000"/>
                </a:solidFill>
                <a:effectLst/>
                <a:latin typeface="system-ui"/>
              </a:rPr>
              <a:t>if that first covenant had been faultless</a:t>
            </a:r>
            <a:r>
              <a:rPr lang="en-US" b="0" i="0" dirty="0">
                <a:solidFill>
                  <a:srgbClr val="000000"/>
                </a:solidFill>
                <a:effectLst/>
                <a:latin typeface="system-ui"/>
              </a:rPr>
              <a:t>, there would have been no occasion to look for a second. For he </a:t>
            </a:r>
            <a:r>
              <a:rPr lang="en-US" b="0" i="0" dirty="0">
                <a:solidFill>
                  <a:srgbClr val="C00000"/>
                </a:solidFill>
                <a:effectLst/>
                <a:latin typeface="system-ui"/>
              </a:rPr>
              <a:t>finds fault with them </a:t>
            </a:r>
            <a:r>
              <a:rPr lang="en-US" b="0" i="0" dirty="0">
                <a:solidFill>
                  <a:srgbClr val="000000"/>
                </a:solidFill>
                <a:effectLst/>
                <a:latin typeface="system-ui"/>
              </a:rPr>
              <a:t>when he says:</a:t>
            </a:r>
          </a:p>
          <a:p>
            <a:pPr marL="0" indent="0" algn="l">
              <a:buNone/>
            </a:pPr>
            <a:r>
              <a:rPr lang="en-US" b="0" i="0" dirty="0">
                <a:solidFill>
                  <a:srgbClr val="000000"/>
                </a:solidFill>
                <a:effectLst/>
                <a:latin typeface="system-ui"/>
              </a:rPr>
              <a:t>“Behold, the days are coming, declares the Lord,</a:t>
            </a:r>
            <a:br>
              <a:rPr lang="en-US" b="0" i="0" dirty="0">
                <a:solidFill>
                  <a:srgbClr val="000000"/>
                </a:solidFill>
                <a:effectLst/>
                <a:latin typeface="system-ui"/>
              </a:rPr>
            </a:br>
            <a:r>
              <a:rPr lang="en-US" b="0" i="0" dirty="0">
                <a:solidFill>
                  <a:srgbClr val="000000"/>
                </a:solidFill>
                <a:effectLst/>
                <a:latin typeface="Courier New" panose="02070309020205020404" pitchFamily="49" charset="0"/>
              </a:rPr>
              <a:t> </a:t>
            </a:r>
            <a:r>
              <a:rPr lang="en-US" sz="2600" b="0" i="0" dirty="0">
                <a:solidFill>
                  <a:srgbClr val="000000"/>
                </a:solidFill>
                <a:effectLst/>
                <a:latin typeface="Courier New" panose="02070309020205020404" pitchFamily="49" charset="0"/>
              </a:rPr>
              <a:t>  </a:t>
            </a:r>
            <a:r>
              <a:rPr lang="en-US" sz="2700" b="0" i="0" dirty="0">
                <a:solidFill>
                  <a:srgbClr val="000000"/>
                </a:solidFill>
                <a:effectLst/>
                <a:latin typeface="Courier New" panose="02070309020205020404" pitchFamily="49" charset="0"/>
              </a:rPr>
              <a:t> </a:t>
            </a:r>
            <a:r>
              <a:rPr lang="en-US" sz="2700" b="0" i="0" dirty="0">
                <a:solidFill>
                  <a:srgbClr val="000000"/>
                </a:solidFill>
                <a:effectLst/>
                <a:latin typeface="system-ui"/>
              </a:rPr>
              <a:t>when I will establish a new covenant with the house of Israel</a:t>
            </a:r>
            <a:br>
              <a:rPr lang="en-US" b="0" i="0" dirty="0">
                <a:solidFill>
                  <a:srgbClr val="000000"/>
                </a:solidFill>
                <a:effectLst/>
                <a:latin typeface="system-ui"/>
              </a:rPr>
            </a:br>
            <a:r>
              <a:rPr lang="en-US" b="0" i="0" dirty="0">
                <a:solidFill>
                  <a:srgbClr val="000000"/>
                </a:solidFill>
                <a:effectLst/>
                <a:latin typeface="Courier New" panose="02070309020205020404" pitchFamily="49" charset="0"/>
              </a:rPr>
              <a:t>    </a:t>
            </a:r>
            <a:r>
              <a:rPr lang="en-US" b="0" i="0" dirty="0">
                <a:solidFill>
                  <a:srgbClr val="000000"/>
                </a:solidFill>
                <a:effectLst/>
                <a:latin typeface="system-ui"/>
              </a:rPr>
              <a:t>and with the house of Judah, not like the covenant that I </a:t>
            </a:r>
            <a:r>
              <a:rPr lang="en-US" dirty="0">
                <a:solidFill>
                  <a:srgbClr val="000000"/>
                </a:solidFill>
                <a:latin typeface="system-ui"/>
              </a:rPr>
              <a:t>   	</a:t>
            </a:r>
            <a:r>
              <a:rPr lang="en-US" b="0" i="0" dirty="0">
                <a:solidFill>
                  <a:srgbClr val="000000"/>
                </a:solidFill>
                <a:effectLst/>
                <a:latin typeface="system-ui"/>
              </a:rPr>
              <a:t>made with their fathers</a:t>
            </a:r>
            <a:r>
              <a:rPr lang="en-US" dirty="0">
                <a:solidFill>
                  <a:srgbClr val="000000"/>
                </a:solidFill>
                <a:latin typeface="system-ui"/>
              </a:rPr>
              <a:t> </a:t>
            </a:r>
            <a:r>
              <a:rPr lang="en-US" b="0" i="0" dirty="0">
                <a:solidFill>
                  <a:srgbClr val="000000"/>
                </a:solidFill>
                <a:effectLst/>
                <a:latin typeface="system-ui"/>
              </a:rPr>
              <a:t>on the day when I took them by 	the hand to bring them out of the land of Egypt.</a:t>
            </a:r>
            <a:br>
              <a:rPr lang="en-US" b="0" i="0" dirty="0">
                <a:solidFill>
                  <a:srgbClr val="000000"/>
                </a:solidFill>
                <a:effectLst/>
                <a:latin typeface="system-ui"/>
              </a:rPr>
            </a:br>
            <a:r>
              <a:rPr lang="en-US" b="0" i="0" dirty="0">
                <a:solidFill>
                  <a:srgbClr val="000000"/>
                </a:solidFill>
                <a:effectLst/>
                <a:latin typeface="system-ui"/>
              </a:rPr>
              <a:t>For they did not continue in my covenant,</a:t>
            </a:r>
            <a:r>
              <a:rPr lang="en-US" dirty="0">
                <a:solidFill>
                  <a:srgbClr val="000000"/>
                </a:solidFill>
                <a:latin typeface="system-ui"/>
              </a:rPr>
              <a:t> </a:t>
            </a:r>
            <a:r>
              <a:rPr lang="en-US" b="0" i="0" dirty="0">
                <a:solidFill>
                  <a:srgbClr val="000000"/>
                </a:solidFill>
                <a:effectLst/>
                <a:latin typeface="system-ui"/>
              </a:rPr>
              <a:t>and so I showed no 	concern for them, declares the Lord.</a:t>
            </a:r>
            <a:br>
              <a:rPr lang="en-US" b="0" i="0" dirty="0">
                <a:solidFill>
                  <a:srgbClr val="000000"/>
                </a:solidFill>
                <a:effectLst/>
                <a:latin typeface="system-ui"/>
              </a:rPr>
            </a:br>
            <a:r>
              <a:rPr lang="en-US" b="0" i="0" dirty="0">
                <a:solidFill>
                  <a:srgbClr val="000000"/>
                </a:solidFill>
                <a:effectLst/>
                <a:latin typeface="system-ui"/>
              </a:rPr>
              <a:t>For this is the covenant that I will make with the house of Israel</a:t>
            </a:r>
            <a:br>
              <a:rPr lang="en-US" b="0" i="0" dirty="0">
                <a:solidFill>
                  <a:srgbClr val="000000"/>
                </a:solidFill>
                <a:effectLst/>
                <a:latin typeface="system-ui"/>
              </a:rPr>
            </a:br>
            <a:r>
              <a:rPr lang="en-US" b="0" i="0" dirty="0">
                <a:solidFill>
                  <a:srgbClr val="000000"/>
                </a:solidFill>
                <a:effectLst/>
                <a:latin typeface="Courier New" panose="02070309020205020404" pitchFamily="49" charset="0"/>
              </a:rPr>
              <a:t>    </a:t>
            </a:r>
            <a:r>
              <a:rPr lang="en-US" b="0" i="0" dirty="0">
                <a:solidFill>
                  <a:srgbClr val="000000"/>
                </a:solidFill>
                <a:effectLst/>
                <a:latin typeface="system-ui"/>
              </a:rPr>
              <a:t>after those days, declares the Lord:</a:t>
            </a:r>
            <a:br>
              <a:rPr lang="en-US" b="0" i="0" dirty="0">
                <a:solidFill>
                  <a:srgbClr val="000000"/>
                </a:solidFill>
                <a:effectLst/>
                <a:latin typeface="system-ui"/>
              </a:rPr>
            </a:br>
            <a:r>
              <a:rPr lang="en-US" sz="2700" b="0" i="0" dirty="0">
                <a:solidFill>
                  <a:srgbClr val="000000"/>
                </a:solidFill>
                <a:effectLst/>
                <a:latin typeface="system-ui"/>
              </a:rPr>
              <a:t>I will </a:t>
            </a:r>
            <a:r>
              <a:rPr lang="en-US" sz="2700" b="0" i="0" dirty="0">
                <a:solidFill>
                  <a:srgbClr val="C00000"/>
                </a:solidFill>
                <a:effectLst/>
                <a:latin typeface="system-ui"/>
              </a:rPr>
              <a:t>put my laws into their minds</a:t>
            </a:r>
            <a:r>
              <a:rPr lang="en-US" sz="2700" b="0" i="0" dirty="0">
                <a:solidFill>
                  <a:srgbClr val="000000"/>
                </a:solidFill>
                <a:effectLst/>
                <a:latin typeface="system-ui"/>
              </a:rPr>
              <a:t>,</a:t>
            </a:r>
            <a:r>
              <a:rPr lang="en-US" sz="2700" dirty="0">
                <a:solidFill>
                  <a:srgbClr val="000000"/>
                </a:solidFill>
                <a:latin typeface="system-ui"/>
              </a:rPr>
              <a:t> </a:t>
            </a:r>
            <a:r>
              <a:rPr lang="en-US" sz="2700" b="0" i="0" dirty="0">
                <a:solidFill>
                  <a:srgbClr val="000000"/>
                </a:solidFill>
                <a:effectLst/>
                <a:latin typeface="system-ui"/>
              </a:rPr>
              <a:t>and </a:t>
            </a:r>
            <a:r>
              <a:rPr lang="en-US" sz="2700" b="0" i="0" dirty="0">
                <a:solidFill>
                  <a:srgbClr val="C00000"/>
                </a:solidFill>
                <a:effectLst/>
                <a:latin typeface="system-ui"/>
              </a:rPr>
              <a:t>write them on their hearts</a:t>
            </a:r>
            <a:r>
              <a:rPr lang="en-US" sz="2700" b="0" i="0" dirty="0">
                <a:solidFill>
                  <a:srgbClr val="000000"/>
                </a:solidFill>
                <a:effectLst/>
                <a:latin typeface="system-ui"/>
              </a:rPr>
              <a:t>,</a:t>
            </a:r>
            <a:br>
              <a:rPr lang="en-US" b="0" i="0" dirty="0">
                <a:solidFill>
                  <a:srgbClr val="000000"/>
                </a:solidFill>
                <a:effectLst/>
                <a:latin typeface="system-ui"/>
              </a:rPr>
            </a:br>
            <a:r>
              <a:rPr lang="en-US" b="0" i="0" dirty="0">
                <a:solidFill>
                  <a:srgbClr val="000000"/>
                </a:solidFill>
                <a:effectLst/>
                <a:latin typeface="system-ui"/>
              </a:rPr>
              <a:t>	</a:t>
            </a:r>
            <a:r>
              <a:rPr lang="en-US" b="1" i="0" dirty="0">
                <a:solidFill>
                  <a:srgbClr val="000000"/>
                </a:solidFill>
                <a:effectLst/>
                <a:latin typeface="system-ui"/>
              </a:rPr>
              <a:t>and I will be their God,</a:t>
            </a:r>
            <a:r>
              <a:rPr lang="en-US" b="1" dirty="0">
                <a:solidFill>
                  <a:srgbClr val="000000"/>
                </a:solidFill>
                <a:latin typeface="system-ui"/>
              </a:rPr>
              <a:t> </a:t>
            </a:r>
            <a:r>
              <a:rPr lang="en-US" b="1" i="0" dirty="0">
                <a:solidFill>
                  <a:srgbClr val="000000"/>
                </a:solidFill>
                <a:effectLst/>
                <a:latin typeface="system-ui"/>
              </a:rPr>
              <a:t>and they shall be my people</a:t>
            </a:r>
            <a:r>
              <a:rPr lang="en-US" b="0" i="0" dirty="0">
                <a:solidFill>
                  <a:srgbClr val="000000"/>
                </a:solidFill>
                <a:effectLst/>
                <a:latin typeface="system-ui"/>
              </a:rPr>
              <a:t>.  				                              -- Hebrews 8:6-10</a:t>
            </a:r>
          </a:p>
          <a:p>
            <a:pPr marL="0" indent="0">
              <a:buNone/>
            </a:pPr>
            <a:endParaRPr lang="en-US" dirty="0"/>
          </a:p>
        </p:txBody>
      </p:sp>
    </p:spTree>
    <p:extLst>
      <p:ext uri="{BB962C8B-B14F-4D97-AF65-F5344CB8AC3E}">
        <p14:creationId xmlns:p14="http://schemas.microsoft.com/office/powerpoint/2010/main" val="835798876"/>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0"/>
          </a:xfrm>
          <a:prstGeom prst="rect">
            <a:avLst/>
          </a:prstGeom>
          <a:solidFill>
            <a:srgbClr val="2944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4" name="Picture 13">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12500" r="12500"/>
          <a:stretch/>
        </p:blipFill>
        <p:spPr>
          <a:xfrm>
            <a:off x="0" y="0"/>
            <a:ext cx="9144000" cy="6858000"/>
          </a:xfrm>
          <a:prstGeom prst="rect">
            <a:avLst/>
          </a:prstGeom>
        </p:spPr>
      </p:pic>
      <p:sp>
        <p:nvSpPr>
          <p:cNvPr id="21" name="Freeform: Shape 15">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5410" y="-3970"/>
            <a:ext cx="7748362" cy="6874811"/>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7" name="Picture 2" descr="See the source image">
            <a:extLst>
              <a:ext uri="{FF2B5EF4-FFF2-40B4-BE49-F238E27FC236}">
                <a16:creationId xmlns:a16="http://schemas.microsoft.com/office/drawing/2014/main" id="{6F4C6EFD-5922-4724-A026-74FBEB5D80B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836862" y="1172029"/>
            <a:ext cx="3385456" cy="4513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8026265"/>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3CB9E54-683D-410C-B5C8-3499ECA7FF5A}"/>
              </a:ext>
            </a:extLst>
          </p:cNvPr>
          <p:cNvSpPr/>
          <p:nvPr/>
        </p:nvSpPr>
        <p:spPr>
          <a:xfrm>
            <a:off x="0" y="0"/>
            <a:ext cx="9144000" cy="6858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48C290-EFFF-4835-8556-8E6E2F18B8DE}"/>
              </a:ext>
            </a:extLst>
          </p:cNvPr>
          <p:cNvSpPr>
            <a:spLocks noGrp="1"/>
          </p:cNvSpPr>
          <p:nvPr>
            <p:ph type="title"/>
          </p:nvPr>
        </p:nvSpPr>
        <p:spPr/>
        <p:txBody>
          <a:bodyPr/>
          <a:lstStyle/>
          <a:p>
            <a:r>
              <a:rPr lang="en-US" dirty="0"/>
              <a:t>Jesus to the Rescue</a:t>
            </a:r>
          </a:p>
        </p:txBody>
      </p:sp>
      <p:sp>
        <p:nvSpPr>
          <p:cNvPr id="3" name="Content Placeholder 2">
            <a:extLst>
              <a:ext uri="{FF2B5EF4-FFF2-40B4-BE49-F238E27FC236}">
                <a16:creationId xmlns:a16="http://schemas.microsoft.com/office/drawing/2014/main" id="{1266E6B5-0089-42E6-8884-F943DB7EF82D}"/>
              </a:ext>
            </a:extLst>
          </p:cNvPr>
          <p:cNvSpPr>
            <a:spLocks noGrp="1"/>
          </p:cNvSpPr>
          <p:nvPr>
            <p:ph idx="1"/>
          </p:nvPr>
        </p:nvSpPr>
        <p:spPr/>
        <p:txBody>
          <a:bodyPr>
            <a:normAutofit fontScale="92500"/>
          </a:bodyPr>
          <a:lstStyle/>
          <a:p>
            <a:r>
              <a:rPr lang="en-US" dirty="0"/>
              <a:t>New Covenant: Same Goals – Love God and Neighbor</a:t>
            </a:r>
          </a:p>
          <a:p>
            <a:pPr lvl="1"/>
            <a:r>
              <a:rPr lang="en-US" b="0" i="0" dirty="0">
                <a:solidFill>
                  <a:srgbClr val="000000"/>
                </a:solidFill>
                <a:effectLst/>
                <a:latin typeface="system-ui"/>
              </a:rPr>
              <a:t>If you love me, you will keep my commandments (John 14:15)</a:t>
            </a:r>
          </a:p>
          <a:p>
            <a:pPr lvl="1"/>
            <a:r>
              <a:rPr lang="en-US" b="0" i="0" dirty="0">
                <a:solidFill>
                  <a:srgbClr val="000000"/>
                </a:solidFill>
                <a:effectLst/>
                <a:latin typeface="system-ui"/>
              </a:rPr>
              <a:t>Whoever has my commandments and keeps them, he it is who loves me. And he who loves me will be loved by my Father, and I will love him and manifest myself to him.(21)</a:t>
            </a:r>
            <a:endParaRPr lang="en-US" dirty="0">
              <a:solidFill>
                <a:srgbClr val="000000"/>
              </a:solidFill>
              <a:latin typeface="system-ui"/>
            </a:endParaRPr>
          </a:p>
          <a:p>
            <a:pPr lvl="1"/>
            <a:r>
              <a:rPr lang="en-US" b="0" i="0" dirty="0">
                <a:solidFill>
                  <a:srgbClr val="000000"/>
                </a:solidFill>
                <a:effectLst/>
                <a:latin typeface="system-ui"/>
              </a:rPr>
              <a:t>Jesus answered him, “If anyone loves me, he will keep my word, and my Father will love him, and we will come to him and make our home with him (23)</a:t>
            </a:r>
          </a:p>
          <a:p>
            <a:pPr lvl="1"/>
            <a:r>
              <a:rPr lang="en-US" b="0" i="0" dirty="0">
                <a:solidFill>
                  <a:srgbClr val="000000"/>
                </a:solidFill>
                <a:effectLst/>
                <a:latin typeface="system-ui"/>
              </a:rPr>
              <a:t>Whoever does not love me does not keep my words. And the word that you hear is not mine but the Father's who sent me (24)</a:t>
            </a:r>
            <a:endParaRPr lang="en-US" dirty="0"/>
          </a:p>
          <a:p>
            <a:endParaRPr lang="en-US" dirty="0"/>
          </a:p>
        </p:txBody>
      </p:sp>
      <p:pic>
        <p:nvPicPr>
          <p:cNvPr id="4" name="Picture 2" descr="See the source image">
            <a:extLst>
              <a:ext uri="{FF2B5EF4-FFF2-40B4-BE49-F238E27FC236}">
                <a16:creationId xmlns:a16="http://schemas.microsoft.com/office/drawing/2014/main" id="{F8D655D5-8658-4725-82FC-E167D6E52F6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5627" b="-1"/>
          <a:stretch/>
        </p:blipFill>
        <p:spPr bwMode="auto">
          <a:xfrm>
            <a:off x="6862690" y="5177052"/>
            <a:ext cx="2124722" cy="1680948"/>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64406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8">
            <a:extLst>
              <a:ext uri="{FF2B5EF4-FFF2-40B4-BE49-F238E27FC236}">
                <a16:creationId xmlns:a16="http://schemas.microsoft.com/office/drawing/2014/main" id="{74426AB7-D619-4515-962A-BC83909EC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638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E47DF98-723F-4AAC-ABCF-CACBC438F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2880" y="256540"/>
            <a:ext cx="877824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EA29FC7C-9308-4FDE-8DCA-405668055B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171700" y="5768204"/>
            <a:ext cx="4800600" cy="0"/>
          </a:xfrm>
          <a:prstGeom prst="line">
            <a:avLst/>
          </a:prstGeom>
          <a:ln>
            <a:solidFill>
              <a:srgbClr val="46385F"/>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87FF691-1542-4FD5-AD9C-B252B55E61BA}"/>
              </a:ext>
            </a:extLst>
          </p:cNvPr>
          <p:cNvSpPr>
            <a:spLocks noGrp="1"/>
          </p:cNvSpPr>
          <p:nvPr>
            <p:ph type="title"/>
          </p:nvPr>
        </p:nvSpPr>
        <p:spPr>
          <a:xfrm>
            <a:off x="832485" y="4277356"/>
            <a:ext cx="7475220" cy="1560320"/>
          </a:xfrm>
        </p:spPr>
        <p:txBody>
          <a:bodyPr vert="horz" lIns="91440" tIns="45720" rIns="91440" bIns="45720" rtlCol="0" anchor="b">
            <a:normAutofit/>
          </a:bodyPr>
          <a:lstStyle/>
          <a:p>
            <a:pPr algn="ctr"/>
            <a:r>
              <a:rPr lang="en-US" sz="5000">
                <a:solidFill>
                  <a:srgbClr val="46385F"/>
                </a:solidFill>
              </a:rPr>
              <a:t>Getting Back to Eden</a:t>
            </a:r>
          </a:p>
        </p:txBody>
      </p:sp>
      <p:pic>
        <p:nvPicPr>
          <p:cNvPr id="4" name="Picture 2" descr="See the source image">
            <a:extLst>
              <a:ext uri="{FF2B5EF4-FFF2-40B4-BE49-F238E27FC236}">
                <a16:creationId xmlns:a16="http://schemas.microsoft.com/office/drawing/2014/main" id="{2AEADEF8-5038-482D-8890-6586A8A10A2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356" r="10358" b="2"/>
          <a:stretch/>
        </p:blipFill>
        <p:spPr bwMode="auto">
          <a:xfrm>
            <a:off x="182880" y="256540"/>
            <a:ext cx="8778240" cy="3764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9534359"/>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059B342-CE9E-45DE-8979-4273810EDC4A}"/>
              </a:ext>
            </a:extLst>
          </p:cNvPr>
          <p:cNvSpPr/>
          <p:nvPr/>
        </p:nvSpPr>
        <p:spPr>
          <a:xfrm>
            <a:off x="0" y="0"/>
            <a:ext cx="9144000" cy="68580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5052C56-CE57-4055-BD78-96358B60FFA2}"/>
              </a:ext>
            </a:extLst>
          </p:cNvPr>
          <p:cNvSpPr>
            <a:spLocks noGrp="1"/>
          </p:cNvSpPr>
          <p:nvPr>
            <p:ph type="title"/>
          </p:nvPr>
        </p:nvSpPr>
        <p:spPr/>
        <p:txBody>
          <a:bodyPr/>
          <a:lstStyle/>
          <a:p>
            <a:r>
              <a:rPr lang="en-US" dirty="0"/>
              <a:t>Getting Back to Eden</a:t>
            </a:r>
          </a:p>
        </p:txBody>
      </p:sp>
      <p:sp>
        <p:nvSpPr>
          <p:cNvPr id="3" name="Content Placeholder 2">
            <a:extLst>
              <a:ext uri="{FF2B5EF4-FFF2-40B4-BE49-F238E27FC236}">
                <a16:creationId xmlns:a16="http://schemas.microsoft.com/office/drawing/2014/main" id="{13C8C62F-E44E-4527-A78C-7346641FBC69}"/>
              </a:ext>
            </a:extLst>
          </p:cNvPr>
          <p:cNvSpPr>
            <a:spLocks noGrp="1"/>
          </p:cNvSpPr>
          <p:nvPr>
            <p:ph idx="1"/>
          </p:nvPr>
        </p:nvSpPr>
        <p:spPr>
          <a:xfrm>
            <a:off x="628650" y="1825625"/>
            <a:ext cx="8407634" cy="4351338"/>
          </a:xfrm>
        </p:spPr>
        <p:txBody>
          <a:bodyPr/>
          <a:lstStyle/>
          <a:p>
            <a:r>
              <a:rPr lang="en-US" sz="3200" dirty="0"/>
              <a:t>What About Commands of the New Covenant?</a:t>
            </a:r>
          </a:p>
          <a:p>
            <a:pPr lvl="1"/>
            <a:r>
              <a:rPr lang="en-US" sz="2800" dirty="0"/>
              <a:t>Jesus provides the model of how to obey</a:t>
            </a:r>
          </a:p>
          <a:p>
            <a:pPr lvl="2"/>
            <a:r>
              <a:rPr lang="en-US" sz="2400" dirty="0"/>
              <a:t>He demonstrates the purpose behind the command</a:t>
            </a:r>
          </a:p>
          <a:p>
            <a:endParaRPr lang="en-US" dirty="0"/>
          </a:p>
        </p:txBody>
      </p:sp>
      <p:pic>
        <p:nvPicPr>
          <p:cNvPr id="4" name="Picture 2" descr="See the source image">
            <a:extLst>
              <a:ext uri="{FF2B5EF4-FFF2-40B4-BE49-F238E27FC236}">
                <a16:creationId xmlns:a16="http://schemas.microsoft.com/office/drawing/2014/main" id="{9761913E-C8F7-44E7-A9BA-13F6B76EFE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074" r="1" b="3334"/>
          <a:stretch/>
        </p:blipFill>
        <p:spPr bwMode="auto">
          <a:xfrm>
            <a:off x="6692377" y="6104166"/>
            <a:ext cx="2343907" cy="75383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DA713EA-7832-4A01-93D5-7DD98BD83A1C}"/>
              </a:ext>
            </a:extLst>
          </p:cNvPr>
          <p:cNvSpPr txBox="1"/>
          <p:nvPr/>
        </p:nvSpPr>
        <p:spPr>
          <a:xfrm>
            <a:off x="107716" y="3239662"/>
            <a:ext cx="7000450" cy="3277820"/>
          </a:xfrm>
          <a:prstGeom prst="rect">
            <a:avLst/>
          </a:prstGeom>
          <a:noFill/>
        </p:spPr>
        <p:txBody>
          <a:bodyPr wrap="square" rtlCol="0">
            <a:spAutoFit/>
          </a:bodyPr>
          <a:lstStyle/>
          <a:p>
            <a:r>
              <a:rPr lang="en-US" sz="2300" b="0" i="0" dirty="0">
                <a:solidFill>
                  <a:srgbClr val="000000"/>
                </a:solidFill>
                <a:effectLst/>
                <a:latin typeface="system-ui"/>
              </a:rPr>
              <a:t>You have heard that it was said to those of old, ‘</a:t>
            </a:r>
            <a:r>
              <a:rPr lang="en-US" sz="2300" b="1" i="0" dirty="0">
                <a:solidFill>
                  <a:srgbClr val="000000"/>
                </a:solidFill>
                <a:effectLst/>
                <a:latin typeface="system-ui"/>
              </a:rPr>
              <a:t>You shall not murder</a:t>
            </a:r>
            <a:r>
              <a:rPr lang="en-US" sz="2300" b="0" i="0" dirty="0">
                <a:solidFill>
                  <a:srgbClr val="000000"/>
                </a:solidFill>
                <a:effectLst/>
                <a:latin typeface="system-ui"/>
              </a:rPr>
              <a:t>; and whoever murders will be liable to judgment.’ </a:t>
            </a:r>
            <a:r>
              <a:rPr lang="en-US" sz="2300" b="1" i="0" baseline="30000" dirty="0">
                <a:solidFill>
                  <a:srgbClr val="000000"/>
                </a:solidFill>
                <a:effectLst/>
                <a:latin typeface="system-ui"/>
              </a:rPr>
              <a:t> </a:t>
            </a:r>
            <a:r>
              <a:rPr lang="en-US" sz="2300" b="0" i="0" dirty="0">
                <a:solidFill>
                  <a:srgbClr val="000000"/>
                </a:solidFill>
                <a:effectLst/>
                <a:latin typeface="system-ui"/>
              </a:rPr>
              <a:t>But I say to you that everyone who is </a:t>
            </a:r>
            <a:r>
              <a:rPr lang="en-US" sz="2300" b="0" i="0" dirty="0">
                <a:solidFill>
                  <a:srgbClr val="C00000"/>
                </a:solidFill>
                <a:effectLst/>
                <a:latin typeface="system-ui"/>
              </a:rPr>
              <a:t>angry</a:t>
            </a:r>
            <a:r>
              <a:rPr lang="en-US" sz="2300" b="0" i="0" dirty="0">
                <a:solidFill>
                  <a:srgbClr val="000000"/>
                </a:solidFill>
                <a:effectLst/>
                <a:latin typeface="system-ui"/>
              </a:rPr>
              <a:t> with his brother</a:t>
            </a:r>
            <a:r>
              <a:rPr lang="en-US" sz="2300" baseline="30000" dirty="0">
                <a:solidFill>
                  <a:srgbClr val="000000"/>
                </a:solidFill>
                <a:latin typeface="system-ui"/>
              </a:rPr>
              <a:t> </a:t>
            </a:r>
            <a:r>
              <a:rPr lang="en-US" sz="2300" b="0" i="0" dirty="0">
                <a:solidFill>
                  <a:srgbClr val="000000"/>
                </a:solidFill>
                <a:effectLst/>
                <a:latin typeface="system-ui"/>
              </a:rPr>
              <a:t>will be liable to judgment; whoever </a:t>
            </a:r>
            <a:r>
              <a:rPr lang="en-US" sz="2300" b="0" i="0" dirty="0">
                <a:solidFill>
                  <a:srgbClr val="C00000"/>
                </a:solidFill>
                <a:effectLst/>
                <a:latin typeface="system-ui"/>
              </a:rPr>
              <a:t>insults</a:t>
            </a:r>
            <a:r>
              <a:rPr lang="en-US" sz="2300" b="0" i="0" dirty="0">
                <a:solidFill>
                  <a:srgbClr val="000000"/>
                </a:solidFill>
                <a:effectLst/>
                <a:latin typeface="system-ui"/>
              </a:rPr>
              <a:t> his brother will be liable to the council; and whoever </a:t>
            </a:r>
            <a:r>
              <a:rPr lang="en-US" sz="2300" b="0" i="0" dirty="0">
                <a:solidFill>
                  <a:srgbClr val="C00000"/>
                </a:solidFill>
                <a:effectLst/>
                <a:latin typeface="system-ui"/>
              </a:rPr>
              <a:t>says, ‘You fool</a:t>
            </a:r>
            <a:r>
              <a:rPr lang="en-US" sz="2300" b="0" i="0" dirty="0">
                <a:solidFill>
                  <a:srgbClr val="000000"/>
                </a:solidFill>
                <a:effectLst/>
                <a:latin typeface="system-ui"/>
              </a:rPr>
              <a:t>!’ will be liable to the hell of fire. So if you are offering your gift at the altar and there remember that your brother has something against you… 								– Matthew 5:21-23</a:t>
            </a:r>
            <a:endParaRPr lang="en-US" sz="2300" dirty="0"/>
          </a:p>
        </p:txBody>
      </p:sp>
    </p:spTree>
    <p:extLst>
      <p:ext uri="{BB962C8B-B14F-4D97-AF65-F5344CB8AC3E}">
        <p14:creationId xmlns:p14="http://schemas.microsoft.com/office/powerpoint/2010/main" val="154286794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059B342-CE9E-45DE-8979-4273810EDC4A}"/>
              </a:ext>
            </a:extLst>
          </p:cNvPr>
          <p:cNvSpPr/>
          <p:nvPr/>
        </p:nvSpPr>
        <p:spPr>
          <a:xfrm>
            <a:off x="0" y="0"/>
            <a:ext cx="9144000" cy="68580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5052C56-CE57-4055-BD78-96358B60FFA2}"/>
              </a:ext>
            </a:extLst>
          </p:cNvPr>
          <p:cNvSpPr>
            <a:spLocks noGrp="1"/>
          </p:cNvSpPr>
          <p:nvPr>
            <p:ph type="title"/>
          </p:nvPr>
        </p:nvSpPr>
        <p:spPr/>
        <p:txBody>
          <a:bodyPr/>
          <a:lstStyle/>
          <a:p>
            <a:r>
              <a:rPr lang="en-US" dirty="0"/>
              <a:t>Getting Back to Eden</a:t>
            </a:r>
          </a:p>
        </p:txBody>
      </p:sp>
      <p:sp>
        <p:nvSpPr>
          <p:cNvPr id="3" name="Content Placeholder 2">
            <a:extLst>
              <a:ext uri="{FF2B5EF4-FFF2-40B4-BE49-F238E27FC236}">
                <a16:creationId xmlns:a16="http://schemas.microsoft.com/office/drawing/2014/main" id="{13C8C62F-E44E-4527-A78C-7346641FBC69}"/>
              </a:ext>
            </a:extLst>
          </p:cNvPr>
          <p:cNvSpPr>
            <a:spLocks noGrp="1"/>
          </p:cNvSpPr>
          <p:nvPr>
            <p:ph idx="1"/>
          </p:nvPr>
        </p:nvSpPr>
        <p:spPr>
          <a:xfrm>
            <a:off x="628650" y="1825625"/>
            <a:ext cx="8515350" cy="4351338"/>
          </a:xfrm>
        </p:spPr>
        <p:txBody>
          <a:bodyPr/>
          <a:lstStyle/>
          <a:p>
            <a:r>
              <a:rPr lang="en-US" sz="3200" dirty="0"/>
              <a:t>What About Commands of the New Covenant?</a:t>
            </a:r>
          </a:p>
          <a:p>
            <a:pPr lvl="1"/>
            <a:r>
              <a:rPr lang="en-US" sz="2700" dirty="0"/>
              <a:t>Must not approach commands like a driver’s manual!</a:t>
            </a:r>
          </a:p>
          <a:p>
            <a:pPr lvl="2"/>
            <a:r>
              <a:rPr lang="en-US" sz="2400" dirty="0"/>
              <a:t>Faithful to the covenant by seeking to be like Jesus</a:t>
            </a:r>
          </a:p>
          <a:p>
            <a:pPr lvl="2"/>
            <a:r>
              <a:rPr lang="en-US" sz="2400" dirty="0"/>
              <a:t>Unlike the people of Eden and Israel, seek God’s wisdom</a:t>
            </a:r>
          </a:p>
          <a:p>
            <a:pPr lvl="2"/>
            <a:r>
              <a:rPr lang="en-US" sz="2400" dirty="0"/>
              <a:t>I must let God define good and evil</a:t>
            </a:r>
          </a:p>
          <a:p>
            <a:endParaRPr lang="en-US" dirty="0"/>
          </a:p>
        </p:txBody>
      </p:sp>
      <p:pic>
        <p:nvPicPr>
          <p:cNvPr id="4" name="Picture 2" descr="See the source image">
            <a:extLst>
              <a:ext uri="{FF2B5EF4-FFF2-40B4-BE49-F238E27FC236}">
                <a16:creationId xmlns:a16="http://schemas.microsoft.com/office/drawing/2014/main" id="{9761913E-C8F7-44E7-A9BA-13F6B76EFE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074" r="1" b="3334"/>
          <a:stretch/>
        </p:blipFill>
        <p:spPr bwMode="auto">
          <a:xfrm>
            <a:off x="6692377" y="6104166"/>
            <a:ext cx="2343907" cy="753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08729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9F88B4-20B5-4028-B7D3-81A1FBD0D5CD}"/>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56BD089-836F-446C-ACF6-840E22A6FD54}"/>
              </a:ext>
            </a:extLst>
          </p:cNvPr>
          <p:cNvSpPr>
            <a:spLocks noGrp="1"/>
          </p:cNvSpPr>
          <p:nvPr>
            <p:ph idx="1"/>
          </p:nvPr>
        </p:nvSpPr>
        <p:spPr>
          <a:xfrm>
            <a:off x="250166" y="319176"/>
            <a:ext cx="8617790" cy="6331789"/>
          </a:xfrm>
          <a:solidFill>
            <a:schemeClr val="bg1"/>
          </a:solidFill>
        </p:spPr>
        <p:txBody>
          <a:bodyPr/>
          <a:lstStyle/>
          <a:p>
            <a:pPr marL="0" indent="0" algn="l">
              <a:buNone/>
            </a:pPr>
            <a:r>
              <a:rPr lang="en-US" b="0" i="0" dirty="0">
                <a:solidFill>
                  <a:srgbClr val="000000"/>
                </a:solidFill>
                <a:effectLst/>
                <a:latin typeface="system-ui"/>
              </a:rPr>
              <a:t>For it is written,</a:t>
            </a:r>
          </a:p>
          <a:p>
            <a:pPr marL="0" indent="0" algn="l">
              <a:buNone/>
            </a:pPr>
            <a:r>
              <a:rPr lang="en-US" b="0" i="0" dirty="0">
                <a:solidFill>
                  <a:srgbClr val="000000"/>
                </a:solidFill>
                <a:effectLst/>
                <a:latin typeface="system-ui"/>
              </a:rPr>
              <a:t>“I will destroy the wisdom of the wise,</a:t>
            </a:r>
            <a:br>
              <a:rPr lang="en-US" b="0" i="0" dirty="0">
                <a:solidFill>
                  <a:srgbClr val="000000"/>
                </a:solidFill>
                <a:effectLst/>
                <a:latin typeface="system-ui"/>
              </a:rPr>
            </a:br>
            <a:r>
              <a:rPr lang="en-US" b="0" i="0" dirty="0">
                <a:solidFill>
                  <a:srgbClr val="000000"/>
                </a:solidFill>
                <a:effectLst/>
                <a:latin typeface="Courier New" panose="02070309020205020404" pitchFamily="49" charset="0"/>
              </a:rPr>
              <a:t>    </a:t>
            </a:r>
            <a:r>
              <a:rPr lang="en-US" b="0" i="0" dirty="0">
                <a:solidFill>
                  <a:srgbClr val="000000"/>
                </a:solidFill>
                <a:effectLst/>
                <a:latin typeface="system-ui"/>
              </a:rPr>
              <a:t>and the discernment of the discerning I will thwart.”</a:t>
            </a:r>
          </a:p>
          <a:p>
            <a:pPr marL="0" indent="0" algn="l">
              <a:buNone/>
            </a:pPr>
            <a:r>
              <a:rPr lang="en-US" b="0" i="0" dirty="0">
                <a:solidFill>
                  <a:srgbClr val="000000"/>
                </a:solidFill>
                <a:effectLst/>
                <a:latin typeface="system-ui"/>
              </a:rPr>
              <a:t>Where is the one who is wise? Where is the scribe? Where is the debater of this age? Has not God made foolish the wisdom of the world? </a:t>
            </a:r>
            <a:r>
              <a:rPr lang="en-US" b="1" i="0" baseline="30000" dirty="0">
                <a:solidFill>
                  <a:srgbClr val="000000"/>
                </a:solidFill>
                <a:effectLst/>
                <a:latin typeface="system-ui"/>
              </a:rPr>
              <a:t> </a:t>
            </a:r>
            <a:r>
              <a:rPr lang="en-US" b="0" i="0" dirty="0">
                <a:solidFill>
                  <a:srgbClr val="000000"/>
                </a:solidFill>
                <a:effectLst/>
                <a:latin typeface="system-ui"/>
              </a:rPr>
              <a:t>For since, in the wisdom of God, the world did not know God through wisdom, it pleased God through the folly of what we preach</a:t>
            </a:r>
            <a:r>
              <a:rPr lang="en-US" baseline="30000" dirty="0">
                <a:solidFill>
                  <a:srgbClr val="000000"/>
                </a:solidFill>
                <a:latin typeface="system-ui"/>
              </a:rPr>
              <a:t> </a:t>
            </a:r>
            <a:r>
              <a:rPr lang="en-US" b="0" i="0" dirty="0">
                <a:solidFill>
                  <a:srgbClr val="000000"/>
                </a:solidFill>
                <a:effectLst/>
                <a:latin typeface="system-ui"/>
              </a:rPr>
              <a:t>to save those who believe. For Jews demand signs and Greeks seek wisdom, but we preach Christ crucified, a stumbling block to Jews and folly to Gentiles, but to those who are called, both Jews and Greeks, </a:t>
            </a:r>
            <a:r>
              <a:rPr lang="en-US" b="0" i="0" dirty="0">
                <a:solidFill>
                  <a:srgbClr val="C00000"/>
                </a:solidFill>
                <a:effectLst/>
                <a:latin typeface="system-ui"/>
              </a:rPr>
              <a:t>Christ the power of God and the wisdom of God</a:t>
            </a:r>
            <a:r>
              <a:rPr lang="en-US" b="0" i="0" dirty="0">
                <a:solidFill>
                  <a:srgbClr val="000000"/>
                </a:solidFill>
                <a:effectLst/>
                <a:latin typeface="system-ui"/>
              </a:rPr>
              <a:t>											-- I Corinthians 1:19-24</a:t>
            </a:r>
          </a:p>
          <a:p>
            <a:pPr marL="0" indent="0">
              <a:buNone/>
            </a:pPr>
            <a:endParaRPr lang="en-US" dirty="0"/>
          </a:p>
        </p:txBody>
      </p:sp>
    </p:spTree>
    <p:extLst>
      <p:ext uri="{BB962C8B-B14F-4D97-AF65-F5344CB8AC3E}">
        <p14:creationId xmlns:p14="http://schemas.microsoft.com/office/powerpoint/2010/main" val="659084592"/>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D55A19D-297C-4231-AD1F-08EF9B4AA8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BAB6C56-3D38-4923-996E-BD474BBB9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 y="662169"/>
            <a:ext cx="7716774" cy="5694181"/>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0CD21DB-082D-417D-A5AB-FC838AF9D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 y="662169"/>
            <a:ext cx="7716774" cy="5694181"/>
          </a:xfrm>
          <a:prstGeom prst="rect">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See the source image">
            <a:extLst>
              <a:ext uri="{FF2B5EF4-FFF2-40B4-BE49-F238E27FC236}">
                <a16:creationId xmlns:a16="http://schemas.microsoft.com/office/drawing/2014/main" id="{515553A1-8AC9-482F-B203-186CCD915B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1"/>
          <a:stretch/>
        </p:blipFill>
        <p:spPr bwMode="auto">
          <a:xfrm>
            <a:off x="628650" y="233807"/>
            <a:ext cx="7851649" cy="5888737"/>
          </a:xfrm>
          <a:prstGeom prst="rect">
            <a:avLst/>
          </a:prstGeom>
          <a:noFill/>
          <a:ln w="28575">
            <a:solidFill>
              <a:schemeClr val="bg1"/>
            </a:solidFill>
          </a:ln>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6788C3C3-2E84-44A9-A0DA-6182C68E7E4F}"/>
              </a:ext>
            </a:extLst>
          </p:cNvPr>
          <p:cNvSpPr/>
          <p:nvPr/>
        </p:nvSpPr>
        <p:spPr>
          <a:xfrm>
            <a:off x="5443268" y="5684808"/>
            <a:ext cx="2950234" cy="37093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8657014"/>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4D4677D2-D5AC-4CF9-9EED-2B89D0A1C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0">
            <a:extLst>
              <a:ext uri="{FF2B5EF4-FFF2-40B4-BE49-F238E27FC236}">
                <a16:creationId xmlns:a16="http://schemas.microsoft.com/office/drawing/2014/main" id="{C6D54F7E-825A-4BBA-815F-35CCA8B97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80681"/>
            <a:ext cx="9144000" cy="277731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See the source image">
            <a:extLst>
              <a:ext uri="{FF2B5EF4-FFF2-40B4-BE49-F238E27FC236}">
                <a16:creationId xmlns:a16="http://schemas.microsoft.com/office/drawing/2014/main" id="{2B313AFD-6120-4BC8-82AA-0568E358D83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926"/>
          <a:stretch/>
        </p:blipFill>
        <p:spPr bwMode="auto">
          <a:xfrm>
            <a:off x="20" y="1"/>
            <a:ext cx="9143980" cy="6858000"/>
          </a:xfrm>
          <a:custGeom>
            <a:avLst/>
            <a:gdLst/>
            <a:ahLst/>
            <a:cxnLst/>
            <a:rect l="l" t="t" r="r" b="b"/>
            <a:pathLst>
              <a:path w="12191999" h="6842601">
                <a:moveTo>
                  <a:pt x="0" y="0"/>
                </a:moveTo>
                <a:lnTo>
                  <a:pt x="12191999" y="0"/>
                </a:lnTo>
                <a:lnTo>
                  <a:pt x="12191999" y="6842601"/>
                </a:lnTo>
                <a:lnTo>
                  <a:pt x="10316981" y="6842601"/>
                </a:lnTo>
                <a:cubicBezTo>
                  <a:pt x="10312796" y="6835189"/>
                  <a:pt x="10163183" y="6730124"/>
                  <a:pt x="10158998" y="6722712"/>
                </a:cubicBezTo>
                <a:cubicBezTo>
                  <a:pt x="10120278" y="6678190"/>
                  <a:pt x="10156462" y="6716223"/>
                  <a:pt x="10090349" y="6671420"/>
                </a:cubicBezTo>
                <a:cubicBezTo>
                  <a:pt x="10043032" y="6655694"/>
                  <a:pt x="9995855" y="6551879"/>
                  <a:pt x="9955425" y="6498018"/>
                </a:cubicBezTo>
                <a:cubicBezTo>
                  <a:pt x="9939618" y="6480021"/>
                  <a:pt x="9915110" y="6461677"/>
                  <a:pt x="9891265" y="6454528"/>
                </a:cubicBezTo>
                <a:cubicBezTo>
                  <a:pt x="9868239" y="6464957"/>
                  <a:pt x="9865423" y="6431640"/>
                  <a:pt x="9848227" y="6426063"/>
                </a:cubicBezTo>
                <a:cubicBezTo>
                  <a:pt x="9838059" y="6433162"/>
                  <a:pt x="9815047" y="6410348"/>
                  <a:pt x="9812354" y="6399604"/>
                </a:cubicBezTo>
                <a:cubicBezTo>
                  <a:pt x="9825285" y="6377997"/>
                  <a:pt x="9725923" y="6372757"/>
                  <a:pt x="9725915" y="6356381"/>
                </a:cubicBezTo>
                <a:cubicBezTo>
                  <a:pt x="9696279" y="6348066"/>
                  <a:pt x="9591199" y="6354143"/>
                  <a:pt x="9575033" y="6325258"/>
                </a:cubicBezTo>
                <a:cubicBezTo>
                  <a:pt x="9516434" y="6303128"/>
                  <a:pt x="9441613" y="6276805"/>
                  <a:pt x="9415626" y="6271777"/>
                </a:cubicBezTo>
                <a:cubicBezTo>
                  <a:pt x="9378293" y="6313495"/>
                  <a:pt x="9281935" y="6171365"/>
                  <a:pt x="9171493" y="6150430"/>
                </a:cubicBezTo>
                <a:cubicBezTo>
                  <a:pt x="9155426" y="6152396"/>
                  <a:pt x="9147439" y="6151015"/>
                  <a:pt x="9146018" y="6139864"/>
                </a:cubicBezTo>
                <a:cubicBezTo>
                  <a:pt x="9112029" y="6132441"/>
                  <a:pt x="9087339" y="6101138"/>
                  <a:pt x="9059635" y="6109957"/>
                </a:cubicBezTo>
                <a:cubicBezTo>
                  <a:pt x="9024424" y="6092144"/>
                  <a:pt x="9043048" y="6078417"/>
                  <a:pt x="9010911" y="6064789"/>
                </a:cubicBezTo>
                <a:lnTo>
                  <a:pt x="8866811" y="6028191"/>
                </a:lnTo>
                <a:cubicBezTo>
                  <a:pt x="8846465" y="6021172"/>
                  <a:pt x="8825221" y="6000527"/>
                  <a:pt x="8804584" y="5994237"/>
                </a:cubicBezTo>
                <a:lnTo>
                  <a:pt x="8783071" y="5990448"/>
                </a:lnTo>
                <a:lnTo>
                  <a:pt x="8770456" y="5978060"/>
                </a:lnTo>
                <a:cubicBezTo>
                  <a:pt x="8764772" y="5975259"/>
                  <a:pt x="8757695" y="5974720"/>
                  <a:pt x="8748297" y="5978070"/>
                </a:cubicBezTo>
                <a:cubicBezTo>
                  <a:pt x="8730344" y="5973495"/>
                  <a:pt x="8679808" y="5955894"/>
                  <a:pt x="8662742" y="5950603"/>
                </a:cubicBezTo>
                <a:lnTo>
                  <a:pt x="8645902" y="5946326"/>
                </a:lnTo>
                <a:lnTo>
                  <a:pt x="8638176" y="5938358"/>
                </a:lnTo>
                <a:cubicBezTo>
                  <a:pt x="8625897" y="5932642"/>
                  <a:pt x="8594811" y="5922073"/>
                  <a:pt x="8572224" y="5912032"/>
                </a:cubicBezTo>
                <a:cubicBezTo>
                  <a:pt x="8553809" y="5897782"/>
                  <a:pt x="8529845" y="5886100"/>
                  <a:pt x="8502655" y="5878114"/>
                </a:cubicBezTo>
                <a:cubicBezTo>
                  <a:pt x="8496990" y="5883034"/>
                  <a:pt x="8489611" y="5872566"/>
                  <a:pt x="8485159" y="5869819"/>
                </a:cubicBezTo>
                <a:cubicBezTo>
                  <a:pt x="8483457" y="5873482"/>
                  <a:pt x="8471232" y="5872664"/>
                  <a:pt x="8468539" y="5868711"/>
                </a:cubicBezTo>
                <a:cubicBezTo>
                  <a:pt x="8389167" y="5836352"/>
                  <a:pt x="8421742" y="5881497"/>
                  <a:pt x="8379810" y="5849376"/>
                </a:cubicBezTo>
                <a:cubicBezTo>
                  <a:pt x="8371729" y="5846373"/>
                  <a:pt x="8364483" y="5846766"/>
                  <a:pt x="8357758" y="5848601"/>
                </a:cubicBezTo>
                <a:lnTo>
                  <a:pt x="8315264" y="5836192"/>
                </a:lnTo>
                <a:cubicBezTo>
                  <a:pt x="8299077" y="5829531"/>
                  <a:pt x="8281671" y="5824011"/>
                  <a:pt x="8263455" y="5819793"/>
                </a:cubicBezTo>
                <a:cubicBezTo>
                  <a:pt x="8257386" y="5826849"/>
                  <a:pt x="8245582" y="5813448"/>
                  <a:pt x="8239287" y="5810141"/>
                </a:cubicBezTo>
                <a:cubicBezTo>
                  <a:pt x="8237965" y="5815186"/>
                  <a:pt x="8222226" y="5815108"/>
                  <a:pt x="8217888" y="5810039"/>
                </a:cubicBezTo>
                <a:cubicBezTo>
                  <a:pt x="8109447" y="5773303"/>
                  <a:pt x="8161302" y="5831037"/>
                  <a:pt x="8100547" y="5791517"/>
                </a:cubicBezTo>
                <a:cubicBezTo>
                  <a:pt x="8089574" y="5788167"/>
                  <a:pt x="8080448" y="5789295"/>
                  <a:pt x="8072316" y="5792309"/>
                </a:cubicBezTo>
                <a:lnTo>
                  <a:pt x="8056967" y="5800648"/>
                </a:lnTo>
                <a:lnTo>
                  <a:pt x="8047885" y="5795270"/>
                </a:lnTo>
                <a:cubicBezTo>
                  <a:pt x="8010204" y="5788738"/>
                  <a:pt x="7996426" y="5797608"/>
                  <a:pt x="7977128" y="5783189"/>
                </a:cubicBezTo>
                <a:cubicBezTo>
                  <a:pt x="7943466" y="5775577"/>
                  <a:pt x="7904823" y="5770953"/>
                  <a:pt x="7874392" y="5763715"/>
                </a:cubicBezTo>
                <a:cubicBezTo>
                  <a:pt x="7860337" y="5743777"/>
                  <a:pt x="7817541" y="5748989"/>
                  <a:pt x="7794543" y="5739759"/>
                </a:cubicBezTo>
                <a:cubicBezTo>
                  <a:pt x="7784688" y="5731467"/>
                  <a:pt x="7776709" y="5729004"/>
                  <a:pt x="7763762" y="5734031"/>
                </a:cubicBezTo>
                <a:cubicBezTo>
                  <a:pt x="7718781" y="5694154"/>
                  <a:pt x="7732231" y="5727368"/>
                  <a:pt x="7685889" y="5707234"/>
                </a:cubicBezTo>
                <a:cubicBezTo>
                  <a:pt x="7646521" y="5687607"/>
                  <a:pt x="7600389" y="5671470"/>
                  <a:pt x="7566744" y="5634586"/>
                </a:cubicBezTo>
                <a:cubicBezTo>
                  <a:pt x="7561306" y="5624813"/>
                  <a:pt x="7543589" y="5618525"/>
                  <a:pt x="7527170" y="5620542"/>
                </a:cubicBezTo>
                <a:cubicBezTo>
                  <a:pt x="7524343" y="5620889"/>
                  <a:pt x="7521664" y="5621475"/>
                  <a:pt x="7519214" y="5622280"/>
                </a:cubicBezTo>
                <a:cubicBezTo>
                  <a:pt x="7500062" y="5596964"/>
                  <a:pt x="7480476" y="5604337"/>
                  <a:pt x="7473157" y="5588143"/>
                </a:cubicBezTo>
                <a:cubicBezTo>
                  <a:pt x="7433415" y="5574859"/>
                  <a:pt x="7395118" y="5582388"/>
                  <a:pt x="7388000" y="5568063"/>
                </a:cubicBezTo>
                <a:cubicBezTo>
                  <a:pt x="7366403" y="5564920"/>
                  <a:pt x="7332262" y="5573848"/>
                  <a:pt x="7320876" y="5557698"/>
                </a:cubicBezTo>
                <a:cubicBezTo>
                  <a:pt x="7314891" y="5568111"/>
                  <a:pt x="7299319" y="5544964"/>
                  <a:pt x="7284480" y="5549820"/>
                </a:cubicBezTo>
                <a:cubicBezTo>
                  <a:pt x="7273570" y="5554430"/>
                  <a:pt x="7266301" y="5548483"/>
                  <a:pt x="7256619" y="5546379"/>
                </a:cubicBezTo>
                <a:cubicBezTo>
                  <a:pt x="7242503" y="5549088"/>
                  <a:pt x="7202543" y="5533379"/>
                  <a:pt x="7193112" y="5525289"/>
                </a:cubicBezTo>
                <a:cubicBezTo>
                  <a:pt x="7172259" y="5499151"/>
                  <a:pt x="7108617" y="5505485"/>
                  <a:pt x="7090943" y="5485177"/>
                </a:cubicBezTo>
                <a:cubicBezTo>
                  <a:pt x="7083637" y="5481419"/>
                  <a:pt x="7076140" y="5479148"/>
                  <a:pt x="7068566" y="5477809"/>
                </a:cubicBezTo>
                <a:lnTo>
                  <a:pt x="7023035" y="5476595"/>
                </a:lnTo>
                <a:lnTo>
                  <a:pt x="7001197" y="5476163"/>
                </a:lnTo>
                <a:cubicBezTo>
                  <a:pt x="7016126" y="5454256"/>
                  <a:pt x="6943549" y="5466815"/>
                  <a:pt x="6967472" y="5451057"/>
                </a:cubicBezTo>
                <a:cubicBezTo>
                  <a:pt x="6931240" y="5443544"/>
                  <a:pt x="6920843" y="5429649"/>
                  <a:pt x="6883334" y="5418880"/>
                </a:cubicBezTo>
                <a:lnTo>
                  <a:pt x="6742417" y="5386446"/>
                </a:lnTo>
                <a:cubicBezTo>
                  <a:pt x="6690532" y="5366095"/>
                  <a:pt x="6665174" y="5364632"/>
                  <a:pt x="6618315" y="5353085"/>
                </a:cubicBezTo>
                <a:cubicBezTo>
                  <a:pt x="6581698" y="5304210"/>
                  <a:pt x="6547395" y="5315779"/>
                  <a:pt x="6521050" y="5283194"/>
                </a:cubicBezTo>
                <a:cubicBezTo>
                  <a:pt x="6469114" y="5268862"/>
                  <a:pt x="6472597" y="5253957"/>
                  <a:pt x="6414460" y="5253832"/>
                </a:cubicBezTo>
                <a:lnTo>
                  <a:pt x="6362535" y="5220502"/>
                </a:lnTo>
                <a:cubicBezTo>
                  <a:pt x="6350866" y="5213881"/>
                  <a:pt x="6347641" y="5215777"/>
                  <a:pt x="6344443" y="5214103"/>
                </a:cubicBezTo>
                <a:lnTo>
                  <a:pt x="6343344" y="5210454"/>
                </a:lnTo>
                <a:lnTo>
                  <a:pt x="6333344" y="5205307"/>
                </a:lnTo>
                <a:lnTo>
                  <a:pt x="6315602" y="5193288"/>
                </a:lnTo>
                <a:lnTo>
                  <a:pt x="6310442" y="5192802"/>
                </a:lnTo>
                <a:lnTo>
                  <a:pt x="6280815" y="5177420"/>
                </a:lnTo>
                <a:lnTo>
                  <a:pt x="6279533" y="5178045"/>
                </a:lnTo>
                <a:cubicBezTo>
                  <a:pt x="6275980" y="5179097"/>
                  <a:pt x="6272084" y="5179212"/>
                  <a:pt x="6267362" y="5177370"/>
                </a:cubicBezTo>
                <a:cubicBezTo>
                  <a:pt x="6261796" y="5192470"/>
                  <a:pt x="6259530" y="5180933"/>
                  <a:pt x="6246095" y="5174167"/>
                </a:cubicBezTo>
                <a:lnTo>
                  <a:pt x="6155252" y="5161201"/>
                </a:lnTo>
                <a:lnTo>
                  <a:pt x="6148525" y="5158442"/>
                </a:lnTo>
                <a:lnTo>
                  <a:pt x="6148187" y="5158573"/>
                </a:lnTo>
                <a:cubicBezTo>
                  <a:pt x="6146292" y="5158370"/>
                  <a:pt x="6143916" y="5157611"/>
                  <a:pt x="6140686" y="5156032"/>
                </a:cubicBezTo>
                <a:lnTo>
                  <a:pt x="6136260" y="5153413"/>
                </a:lnTo>
                <a:lnTo>
                  <a:pt x="6123208" y="5148061"/>
                </a:lnTo>
                <a:lnTo>
                  <a:pt x="6117367" y="5147451"/>
                </a:lnTo>
                <a:lnTo>
                  <a:pt x="5957305" y="5146062"/>
                </a:lnTo>
                <a:cubicBezTo>
                  <a:pt x="5920540" y="5140405"/>
                  <a:pt x="5887096" y="5142015"/>
                  <a:pt x="5857259" y="5132052"/>
                </a:cubicBezTo>
                <a:cubicBezTo>
                  <a:pt x="5843335" y="5135303"/>
                  <a:pt x="5830921" y="5135493"/>
                  <a:pt x="5821375" y="5125606"/>
                </a:cubicBezTo>
                <a:cubicBezTo>
                  <a:pt x="5786501" y="5122615"/>
                  <a:pt x="5775399" y="5132648"/>
                  <a:pt x="5755916" y="5120171"/>
                </a:cubicBezTo>
                <a:cubicBezTo>
                  <a:pt x="5732132" y="5135438"/>
                  <a:pt x="5732735" y="5128211"/>
                  <a:pt x="5725007" y="5121437"/>
                </a:cubicBezTo>
                <a:lnTo>
                  <a:pt x="5723810" y="5120848"/>
                </a:lnTo>
                <a:lnTo>
                  <a:pt x="5720531" y="5123048"/>
                </a:lnTo>
                <a:lnTo>
                  <a:pt x="5714794" y="5123371"/>
                </a:lnTo>
                <a:lnTo>
                  <a:pt x="5700141" y="5120131"/>
                </a:lnTo>
                <a:lnTo>
                  <a:pt x="5694799" y="5118234"/>
                </a:lnTo>
                <a:cubicBezTo>
                  <a:pt x="5691058" y="5117179"/>
                  <a:pt x="5688491" y="5116804"/>
                  <a:pt x="5686627" y="5116903"/>
                </a:cubicBezTo>
                <a:lnTo>
                  <a:pt x="5686371" y="5117086"/>
                </a:lnTo>
                <a:lnTo>
                  <a:pt x="5678818" y="5115416"/>
                </a:lnTo>
                <a:cubicBezTo>
                  <a:pt x="5666199" y="5112102"/>
                  <a:pt x="5654035" y="5108410"/>
                  <a:pt x="5642547" y="5104511"/>
                </a:cubicBezTo>
                <a:cubicBezTo>
                  <a:pt x="5629444" y="5114945"/>
                  <a:pt x="5588783" y="5093343"/>
                  <a:pt x="5587979" y="5116963"/>
                </a:cubicBezTo>
                <a:cubicBezTo>
                  <a:pt x="5572317" y="5112380"/>
                  <a:pt x="5564904" y="5101292"/>
                  <a:pt x="5566635" y="5117158"/>
                </a:cubicBezTo>
                <a:cubicBezTo>
                  <a:pt x="5561375" y="5116079"/>
                  <a:pt x="5557787" y="5116811"/>
                  <a:pt x="5554952" y="5118417"/>
                </a:cubicBezTo>
                <a:lnTo>
                  <a:pt x="5554039" y="5119241"/>
                </a:lnTo>
                <a:lnTo>
                  <a:pt x="5514253" y="5109018"/>
                </a:lnTo>
                <a:lnTo>
                  <a:pt x="5492156" y="5099904"/>
                </a:lnTo>
                <a:lnTo>
                  <a:pt x="5480446" y="5096385"/>
                </a:lnTo>
                <a:lnTo>
                  <a:pt x="5477744" y="5092939"/>
                </a:lnTo>
                <a:cubicBezTo>
                  <a:pt x="5474490" y="5090581"/>
                  <a:pt x="5469391" y="5088951"/>
                  <a:pt x="5460150" y="5088988"/>
                </a:cubicBezTo>
                <a:lnTo>
                  <a:pt x="5457901" y="5089459"/>
                </a:lnTo>
                <a:lnTo>
                  <a:pt x="5444243" y="5082761"/>
                </a:lnTo>
                <a:cubicBezTo>
                  <a:pt x="5439993" y="5080007"/>
                  <a:pt x="5436418" y="5076805"/>
                  <a:pt x="5433825" y="5072992"/>
                </a:cubicBezTo>
                <a:cubicBezTo>
                  <a:pt x="5379442" y="5082090"/>
                  <a:pt x="5336110" y="5058382"/>
                  <a:pt x="5280996" y="5052402"/>
                </a:cubicBezTo>
                <a:cubicBezTo>
                  <a:pt x="5250806" y="5043777"/>
                  <a:pt x="5168599" y="5048109"/>
                  <a:pt x="5161582" y="5019668"/>
                </a:cubicBezTo>
                <a:cubicBezTo>
                  <a:pt x="5121870" y="5011383"/>
                  <a:pt x="5095637" y="5009222"/>
                  <a:pt x="5042717" y="5002692"/>
                </a:cubicBezTo>
                <a:cubicBezTo>
                  <a:pt x="4991136" y="4972487"/>
                  <a:pt x="4902282" y="4979360"/>
                  <a:pt x="4840514" y="4959306"/>
                </a:cubicBezTo>
                <a:cubicBezTo>
                  <a:pt x="4799904" y="4976415"/>
                  <a:pt x="4824087" y="4958371"/>
                  <a:pt x="4786778" y="4956661"/>
                </a:cubicBezTo>
                <a:cubicBezTo>
                  <a:pt x="4801901" y="4937231"/>
                  <a:pt x="4739845" y="4961208"/>
                  <a:pt x="4743741" y="4937104"/>
                </a:cubicBezTo>
                <a:cubicBezTo>
                  <a:pt x="4736829" y="4937557"/>
                  <a:pt x="4730010" y="4938753"/>
                  <a:pt x="4723136" y="4940138"/>
                </a:cubicBezTo>
                <a:lnTo>
                  <a:pt x="4719535" y="4940850"/>
                </a:lnTo>
                <a:lnTo>
                  <a:pt x="4706143" y="4939586"/>
                </a:lnTo>
                <a:lnTo>
                  <a:pt x="4701098" y="4944372"/>
                </a:lnTo>
                <a:lnTo>
                  <a:pt x="4680034" y="4946157"/>
                </a:lnTo>
                <a:cubicBezTo>
                  <a:pt x="4672339" y="4946029"/>
                  <a:pt x="4664292" y="4944964"/>
                  <a:pt x="4655740" y="4942396"/>
                </a:cubicBezTo>
                <a:cubicBezTo>
                  <a:pt x="4636359" y="4929384"/>
                  <a:pt x="4599700" y="4935346"/>
                  <a:pt x="4569298" y="4929596"/>
                </a:cubicBezTo>
                <a:lnTo>
                  <a:pt x="4555977" y="4924356"/>
                </a:lnTo>
                <a:lnTo>
                  <a:pt x="4508949" y="4921648"/>
                </a:lnTo>
                <a:cubicBezTo>
                  <a:pt x="4495668" y="4920437"/>
                  <a:pt x="4482007" y="4918694"/>
                  <a:pt x="4467838" y="4915993"/>
                </a:cubicBezTo>
                <a:lnTo>
                  <a:pt x="4441948" y="4909300"/>
                </a:lnTo>
                <a:lnTo>
                  <a:pt x="4394719" y="4901820"/>
                </a:lnTo>
                <a:lnTo>
                  <a:pt x="4356810" y="4905146"/>
                </a:lnTo>
                <a:lnTo>
                  <a:pt x="4222144" y="4909117"/>
                </a:lnTo>
                <a:cubicBezTo>
                  <a:pt x="4202488" y="4913903"/>
                  <a:pt x="4184742" y="4933491"/>
                  <a:pt x="4160481" y="4923474"/>
                </a:cubicBezTo>
                <a:cubicBezTo>
                  <a:pt x="4165854" y="4934564"/>
                  <a:pt x="4131661" y="4919946"/>
                  <a:pt x="4124879" y="4929303"/>
                </a:cubicBezTo>
                <a:cubicBezTo>
                  <a:pt x="4120895" y="4937086"/>
                  <a:pt x="4109593" y="4934464"/>
                  <a:pt x="4100114" y="4936007"/>
                </a:cubicBezTo>
                <a:cubicBezTo>
                  <a:pt x="4091835" y="4943256"/>
                  <a:pt x="4045978" y="4943549"/>
                  <a:pt x="4030957" y="4939826"/>
                </a:cubicBezTo>
                <a:cubicBezTo>
                  <a:pt x="3989825" y="4924453"/>
                  <a:pt x="3946860" y="4952050"/>
                  <a:pt x="3913764" y="4940618"/>
                </a:cubicBezTo>
                <a:cubicBezTo>
                  <a:pt x="3904534" y="4939906"/>
                  <a:pt x="3896577" y="4940543"/>
                  <a:pt x="3889457" y="4942017"/>
                </a:cubicBezTo>
                <a:lnTo>
                  <a:pt x="3871115" y="4948115"/>
                </a:lnTo>
                <a:lnTo>
                  <a:pt x="3869086" y="4953796"/>
                </a:lnTo>
                <a:lnTo>
                  <a:pt x="3856124" y="4955351"/>
                </a:lnTo>
                <a:lnTo>
                  <a:pt x="3835967" y="4964002"/>
                </a:lnTo>
                <a:cubicBezTo>
                  <a:pt x="3826465" y="4939857"/>
                  <a:pt x="3782586" y="4975947"/>
                  <a:pt x="3785910" y="4953998"/>
                </a:cubicBezTo>
                <a:cubicBezTo>
                  <a:pt x="3750785" y="4960085"/>
                  <a:pt x="3699033" y="4941571"/>
                  <a:pt x="3671085" y="4966563"/>
                </a:cubicBezTo>
                <a:cubicBezTo>
                  <a:pt x="3621255" y="4971431"/>
                  <a:pt x="3562637" y="4982991"/>
                  <a:pt x="3486928" y="4983204"/>
                </a:cubicBezTo>
                <a:cubicBezTo>
                  <a:pt x="3446030" y="4983424"/>
                  <a:pt x="3343460" y="4965124"/>
                  <a:pt x="3280956" y="4963864"/>
                </a:cubicBezTo>
                <a:cubicBezTo>
                  <a:pt x="3227193" y="4969510"/>
                  <a:pt x="3256481" y="4962609"/>
                  <a:pt x="3211563" y="4982704"/>
                </a:cubicBezTo>
                <a:cubicBezTo>
                  <a:pt x="3207119" y="4979549"/>
                  <a:pt x="3170070" y="4977192"/>
                  <a:pt x="3164681" y="4975408"/>
                </a:cubicBezTo>
                <a:lnTo>
                  <a:pt x="3127171" y="4968229"/>
                </a:lnTo>
                <a:lnTo>
                  <a:pt x="3096889" y="4965619"/>
                </a:lnTo>
                <a:cubicBezTo>
                  <a:pt x="3088441" y="4967572"/>
                  <a:pt x="3082883" y="4967054"/>
                  <a:pt x="3078620" y="4965444"/>
                </a:cubicBezTo>
                <a:lnTo>
                  <a:pt x="3074275" y="4962670"/>
                </a:lnTo>
                <a:lnTo>
                  <a:pt x="3036436" y="4957455"/>
                </a:lnTo>
                <a:lnTo>
                  <a:pt x="3031995" y="4958829"/>
                </a:lnTo>
                <a:lnTo>
                  <a:pt x="2994028" y="4956800"/>
                </a:lnTo>
                <a:cubicBezTo>
                  <a:pt x="2992299" y="4958944"/>
                  <a:pt x="2989407" y="4960397"/>
                  <a:pt x="2984001" y="4960444"/>
                </a:cubicBezTo>
                <a:cubicBezTo>
                  <a:pt x="2994191" y="4975446"/>
                  <a:pt x="2981386" y="4966249"/>
                  <a:pt x="2964542" y="4965062"/>
                </a:cubicBezTo>
                <a:cubicBezTo>
                  <a:pt x="2976613" y="4988096"/>
                  <a:pt x="2927627" y="4975618"/>
                  <a:pt x="2921274" y="4988440"/>
                </a:cubicBezTo>
                <a:cubicBezTo>
                  <a:pt x="2908629" y="4987050"/>
                  <a:pt x="2895476" y="4985998"/>
                  <a:pt x="2882111" y="4985411"/>
                </a:cubicBezTo>
                <a:lnTo>
                  <a:pt x="2874282" y="4985361"/>
                </a:lnTo>
                <a:cubicBezTo>
                  <a:pt x="2874237" y="4985437"/>
                  <a:pt x="2874193" y="4985514"/>
                  <a:pt x="2874147" y="4985591"/>
                </a:cubicBezTo>
                <a:cubicBezTo>
                  <a:pt x="2872492" y="4986074"/>
                  <a:pt x="2869935" y="4986243"/>
                  <a:pt x="2865932" y="4985999"/>
                </a:cubicBezTo>
                <a:lnTo>
                  <a:pt x="2860008" y="4985269"/>
                </a:lnTo>
                <a:lnTo>
                  <a:pt x="2844819" y="4985172"/>
                </a:lnTo>
                <a:lnTo>
                  <a:pt x="2839735" y="4986676"/>
                </a:lnTo>
                <a:lnTo>
                  <a:pt x="2837922" y="4989488"/>
                </a:lnTo>
                <a:lnTo>
                  <a:pt x="2836507" y="4989165"/>
                </a:lnTo>
                <a:cubicBezTo>
                  <a:pt x="2825749" y="4984209"/>
                  <a:pt x="2822382" y="4977089"/>
                  <a:pt x="2808859" y="4996804"/>
                </a:cubicBezTo>
                <a:cubicBezTo>
                  <a:pt x="2784233" y="4988767"/>
                  <a:pt x="2779499" y="5000786"/>
                  <a:pt x="2745907" y="5005126"/>
                </a:cubicBezTo>
                <a:cubicBezTo>
                  <a:pt x="2731796" y="4997536"/>
                  <a:pt x="2720518" y="5000295"/>
                  <a:pt x="2709519" y="5006333"/>
                </a:cubicBezTo>
                <a:cubicBezTo>
                  <a:pt x="2676766" y="5002878"/>
                  <a:pt x="2646981" y="5011377"/>
                  <a:pt x="2610212" y="5013529"/>
                </a:cubicBezTo>
                <a:cubicBezTo>
                  <a:pt x="2570359" y="5003730"/>
                  <a:pt x="2550109" y="5021491"/>
                  <a:pt x="2510814" y="5023713"/>
                </a:cubicBezTo>
                <a:cubicBezTo>
                  <a:pt x="2476639" y="5006722"/>
                  <a:pt x="2482834" y="5038639"/>
                  <a:pt x="2462736" y="5045398"/>
                </a:cubicBezTo>
                <a:lnTo>
                  <a:pt x="2457050" y="5046022"/>
                </a:lnTo>
                <a:lnTo>
                  <a:pt x="2442184" y="5043549"/>
                </a:lnTo>
                <a:lnTo>
                  <a:pt x="2436703" y="5041929"/>
                </a:lnTo>
                <a:cubicBezTo>
                  <a:pt x="2432888" y="5041072"/>
                  <a:pt x="2430299" y="5040830"/>
                  <a:pt x="2428451" y="5041027"/>
                </a:cubicBezTo>
                <a:lnTo>
                  <a:pt x="2420551" y="5039949"/>
                </a:lnTo>
                <a:cubicBezTo>
                  <a:pt x="2407700" y="5037296"/>
                  <a:pt x="2395274" y="5034239"/>
                  <a:pt x="2383501" y="5030941"/>
                </a:cubicBezTo>
                <a:cubicBezTo>
                  <a:pt x="2362992" y="5032521"/>
                  <a:pt x="2317884" y="5047662"/>
                  <a:pt x="2297493" y="5049431"/>
                </a:cubicBezTo>
                <a:lnTo>
                  <a:pt x="2261156" y="5041558"/>
                </a:lnTo>
                <a:lnTo>
                  <a:pt x="2200581" y="5024964"/>
                </a:lnTo>
                <a:lnTo>
                  <a:pt x="2198380" y="5025550"/>
                </a:lnTo>
                <a:lnTo>
                  <a:pt x="2116066" y="5019568"/>
                </a:lnTo>
                <a:cubicBezTo>
                  <a:pt x="2111600" y="5017036"/>
                  <a:pt x="2059664" y="5006071"/>
                  <a:pt x="2056754" y="5002394"/>
                </a:cubicBezTo>
                <a:cubicBezTo>
                  <a:pt x="2003393" y="5014336"/>
                  <a:pt x="1998298" y="5008800"/>
                  <a:pt x="1942916" y="5005703"/>
                </a:cubicBezTo>
                <a:cubicBezTo>
                  <a:pt x="1882138" y="4994708"/>
                  <a:pt x="1836966" y="4976630"/>
                  <a:pt x="1796717" y="4970423"/>
                </a:cubicBezTo>
                <a:cubicBezTo>
                  <a:pt x="1724075" y="4959337"/>
                  <a:pt x="1636218" y="4936339"/>
                  <a:pt x="1583222" y="4931235"/>
                </a:cubicBezTo>
                <a:cubicBezTo>
                  <a:pt x="1544265" y="4950469"/>
                  <a:pt x="1556109" y="4927628"/>
                  <a:pt x="1518821" y="4927872"/>
                </a:cubicBezTo>
                <a:cubicBezTo>
                  <a:pt x="1497291" y="4925112"/>
                  <a:pt x="1483221" y="4916728"/>
                  <a:pt x="1471837" y="4914678"/>
                </a:cubicBezTo>
                <a:lnTo>
                  <a:pt x="1450515" y="4915578"/>
                </a:lnTo>
                <a:lnTo>
                  <a:pt x="1437078" y="4915016"/>
                </a:lnTo>
                <a:lnTo>
                  <a:pt x="1432462" y="4920065"/>
                </a:lnTo>
                <a:lnTo>
                  <a:pt x="1411645" y="4922952"/>
                </a:lnTo>
                <a:cubicBezTo>
                  <a:pt x="1384856" y="4920079"/>
                  <a:pt x="1306656" y="4907389"/>
                  <a:pt x="1271729" y="4902828"/>
                </a:cubicBezTo>
                <a:cubicBezTo>
                  <a:pt x="1258697" y="4896954"/>
                  <a:pt x="1213546" y="4890036"/>
                  <a:pt x="1202076" y="4895589"/>
                </a:cubicBezTo>
                <a:cubicBezTo>
                  <a:pt x="1192059" y="4895561"/>
                  <a:pt x="1182171" y="4891311"/>
                  <a:pt x="1174670" y="4898040"/>
                </a:cubicBezTo>
                <a:cubicBezTo>
                  <a:pt x="1163701" y="4905820"/>
                  <a:pt x="1136874" y="4886643"/>
                  <a:pt x="1137035" y="4897965"/>
                </a:cubicBezTo>
                <a:cubicBezTo>
                  <a:pt x="1117838" y="4884693"/>
                  <a:pt x="1091386" y="4900421"/>
                  <a:pt x="1069882" y="4901859"/>
                </a:cubicBezTo>
                <a:cubicBezTo>
                  <a:pt x="1055589" y="4889467"/>
                  <a:pt x="1024570" y="4904705"/>
                  <a:pt x="980935" y="4900090"/>
                </a:cubicBezTo>
                <a:cubicBezTo>
                  <a:pt x="947614" y="4895538"/>
                  <a:pt x="913224" y="4886405"/>
                  <a:pt x="869960" y="4874547"/>
                </a:cubicBezTo>
                <a:cubicBezTo>
                  <a:pt x="819114" y="4845820"/>
                  <a:pt x="768074" y="4839770"/>
                  <a:pt x="721345" y="4828937"/>
                </a:cubicBezTo>
                <a:cubicBezTo>
                  <a:pt x="667944" y="4819060"/>
                  <a:pt x="698286" y="4848426"/>
                  <a:pt x="635428" y="4819153"/>
                </a:cubicBezTo>
                <a:cubicBezTo>
                  <a:pt x="626286" y="4826707"/>
                  <a:pt x="617638" y="4825980"/>
                  <a:pt x="604106" y="4819994"/>
                </a:cubicBezTo>
                <a:cubicBezTo>
                  <a:pt x="583276" y="4822237"/>
                  <a:pt x="539859" y="4835097"/>
                  <a:pt x="510451" y="4832608"/>
                </a:cubicBezTo>
                <a:cubicBezTo>
                  <a:pt x="489781" y="4829929"/>
                  <a:pt x="443867" y="4807857"/>
                  <a:pt x="427656" y="4805062"/>
                </a:cubicBezTo>
                <a:cubicBezTo>
                  <a:pt x="424088" y="4806479"/>
                  <a:pt x="419580" y="4809736"/>
                  <a:pt x="413184" y="4815837"/>
                </a:cubicBezTo>
                <a:cubicBezTo>
                  <a:pt x="387673" y="4805882"/>
                  <a:pt x="379855" y="4817328"/>
                  <a:pt x="341772" y="4818825"/>
                </a:cubicBezTo>
                <a:cubicBezTo>
                  <a:pt x="327795" y="4810179"/>
                  <a:pt x="314729" y="4811964"/>
                  <a:pt x="301266" y="4817000"/>
                </a:cubicBezTo>
                <a:cubicBezTo>
                  <a:pt x="265781" y="4810886"/>
                  <a:pt x="231017" y="4816794"/>
                  <a:pt x="189886" y="4815871"/>
                </a:cubicBezTo>
                <a:cubicBezTo>
                  <a:pt x="147910" y="4802917"/>
                  <a:pt x="121702" y="4818738"/>
                  <a:pt x="77762" y="4817675"/>
                </a:cubicBezTo>
                <a:cubicBezTo>
                  <a:pt x="38733" y="4795315"/>
                  <a:pt x="44308" y="4840244"/>
                  <a:pt x="8164" y="4835320"/>
                </a:cubicBezTo>
                <a:lnTo>
                  <a:pt x="0" y="4832771"/>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086191F-14EE-470F-83E6-6DFF6E86EDAC}"/>
              </a:ext>
            </a:extLst>
          </p:cNvPr>
          <p:cNvSpPr>
            <a:spLocks noGrp="1"/>
          </p:cNvSpPr>
          <p:nvPr>
            <p:ph type="title"/>
          </p:nvPr>
        </p:nvSpPr>
        <p:spPr>
          <a:xfrm>
            <a:off x="0" y="5958939"/>
            <a:ext cx="6779073" cy="752217"/>
          </a:xfrm>
        </p:spPr>
        <p:txBody>
          <a:bodyPr vert="horz" lIns="91440" tIns="45720" rIns="91440" bIns="45720" rtlCol="0" anchor="b">
            <a:normAutofit/>
          </a:bodyPr>
          <a:lstStyle/>
          <a:p>
            <a:r>
              <a:rPr lang="en-US" sz="4000" dirty="0">
                <a:solidFill>
                  <a:schemeClr val="tx1">
                    <a:lumMod val="85000"/>
                    <a:lumOff val="15000"/>
                  </a:schemeClr>
                </a:solidFill>
              </a:rPr>
              <a:t>I Cannot Follow All Those Rules</a:t>
            </a:r>
          </a:p>
        </p:txBody>
      </p:sp>
    </p:spTree>
    <p:extLst>
      <p:ext uri="{BB962C8B-B14F-4D97-AF65-F5344CB8AC3E}">
        <p14:creationId xmlns:p14="http://schemas.microsoft.com/office/powerpoint/2010/main" val="3567106710"/>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See the source image">
            <a:extLst>
              <a:ext uri="{FF2B5EF4-FFF2-40B4-BE49-F238E27FC236}">
                <a16:creationId xmlns:a16="http://schemas.microsoft.com/office/drawing/2014/main" id="{D3DBC1AB-FB42-4A46-A4AE-D8EB0CF1D0F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117" t="8077" r="38676"/>
          <a:stretch/>
        </p:blipFill>
        <p:spPr bwMode="auto">
          <a:xfrm>
            <a:off x="2642616" y="10"/>
            <a:ext cx="6501384" cy="685799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004404"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53700CF-6202-4F12-A1F8-1C791400A793}"/>
              </a:ext>
            </a:extLst>
          </p:cNvPr>
          <p:cNvSpPr>
            <a:spLocks noGrp="1"/>
          </p:cNvSpPr>
          <p:nvPr>
            <p:ph type="title"/>
          </p:nvPr>
        </p:nvSpPr>
        <p:spPr>
          <a:xfrm>
            <a:off x="358485" y="1122363"/>
            <a:ext cx="3017520" cy="3204134"/>
          </a:xfrm>
        </p:spPr>
        <p:txBody>
          <a:bodyPr vert="horz" lIns="91440" tIns="45720" rIns="91440" bIns="45720" rtlCol="0" anchor="b">
            <a:normAutofit/>
          </a:bodyPr>
          <a:lstStyle/>
          <a:p>
            <a:r>
              <a:rPr lang="en-US" sz="4200"/>
              <a:t>Failure in the Garden</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298323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557E8E86-DDD5-4E08-95D4-7A01A934DA38}"/>
              </a:ext>
            </a:extLst>
          </p:cNvPr>
          <p:cNvSpPr/>
          <p:nvPr/>
        </p:nvSpPr>
        <p:spPr>
          <a:xfrm>
            <a:off x="207034" y="448574"/>
            <a:ext cx="836762" cy="45336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5363295"/>
      </p:ext>
    </p:extLst>
  </p:cSld>
  <p:clrMapOvr>
    <a:overrideClrMapping bg1="dk1" tx1="lt1" bg2="dk2" tx2="lt2" accent1="accent1" accent2="accent2" accent3="accent3" accent4="accent4" accent5="accent5" accent6="accent6" hlink="hlink" folHlink="folHlink"/>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FF73BFA-9BCF-4A80-8160-4B271ECFF661}"/>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E69816-FE8D-4390-BEC0-5D260D3F6FF0}"/>
              </a:ext>
            </a:extLst>
          </p:cNvPr>
          <p:cNvSpPr>
            <a:spLocks noGrp="1"/>
          </p:cNvSpPr>
          <p:nvPr>
            <p:ph type="title"/>
          </p:nvPr>
        </p:nvSpPr>
        <p:spPr/>
        <p:txBody>
          <a:bodyPr/>
          <a:lstStyle/>
          <a:p>
            <a:r>
              <a:rPr lang="en-US" dirty="0">
                <a:solidFill>
                  <a:schemeClr val="bg1"/>
                </a:solidFill>
              </a:rPr>
              <a:t>Failure in the Garden</a:t>
            </a:r>
          </a:p>
        </p:txBody>
      </p:sp>
      <p:sp>
        <p:nvSpPr>
          <p:cNvPr id="3" name="Content Placeholder 2">
            <a:extLst>
              <a:ext uri="{FF2B5EF4-FFF2-40B4-BE49-F238E27FC236}">
                <a16:creationId xmlns:a16="http://schemas.microsoft.com/office/drawing/2014/main" id="{A6CC568F-C04F-4623-AED9-5940E410DE36}"/>
              </a:ext>
            </a:extLst>
          </p:cNvPr>
          <p:cNvSpPr>
            <a:spLocks noGrp="1"/>
          </p:cNvSpPr>
          <p:nvPr>
            <p:ph idx="1"/>
          </p:nvPr>
        </p:nvSpPr>
        <p:spPr/>
        <p:txBody>
          <a:bodyPr/>
          <a:lstStyle/>
          <a:p>
            <a:r>
              <a:rPr lang="en-US" sz="3200" dirty="0">
                <a:solidFill>
                  <a:schemeClr val="bg1"/>
                </a:solidFill>
              </a:rPr>
              <a:t>God’s Noble Purpose for Creating Humans</a:t>
            </a:r>
          </a:p>
          <a:p>
            <a:pPr lvl="1"/>
            <a:r>
              <a:rPr lang="en-US" sz="2800" b="0" i="0" dirty="0">
                <a:solidFill>
                  <a:schemeClr val="bg1"/>
                </a:solidFill>
                <a:effectLst/>
                <a:latin typeface="system-ui"/>
              </a:rPr>
              <a:t>And God blessed them. And God said to them, “</a:t>
            </a:r>
            <a:r>
              <a:rPr lang="en-US" sz="2800" b="0" i="0" dirty="0">
                <a:solidFill>
                  <a:srgbClr val="FFFF00"/>
                </a:solidFill>
                <a:effectLst/>
                <a:latin typeface="system-ui"/>
              </a:rPr>
              <a:t>Be fruitful and multiply</a:t>
            </a:r>
            <a:r>
              <a:rPr lang="en-US" sz="2800" b="0" i="0" dirty="0">
                <a:solidFill>
                  <a:schemeClr val="bg1"/>
                </a:solidFill>
                <a:effectLst/>
                <a:latin typeface="system-ui"/>
              </a:rPr>
              <a:t> and fill the earth and </a:t>
            </a:r>
            <a:r>
              <a:rPr lang="en-US" sz="2800" b="0" i="0" dirty="0">
                <a:solidFill>
                  <a:srgbClr val="FFFF00"/>
                </a:solidFill>
                <a:effectLst/>
                <a:latin typeface="system-ui"/>
              </a:rPr>
              <a:t>subdue</a:t>
            </a:r>
            <a:r>
              <a:rPr lang="en-US" sz="2800" b="0" i="0" dirty="0">
                <a:solidFill>
                  <a:schemeClr val="bg1"/>
                </a:solidFill>
                <a:effectLst/>
                <a:latin typeface="system-ui"/>
              </a:rPr>
              <a:t> it, and have </a:t>
            </a:r>
            <a:r>
              <a:rPr lang="en-US" sz="2800" b="0" i="0" dirty="0">
                <a:solidFill>
                  <a:srgbClr val="FFFF00"/>
                </a:solidFill>
                <a:effectLst/>
                <a:latin typeface="system-ui"/>
              </a:rPr>
              <a:t>dominion</a:t>
            </a:r>
            <a:r>
              <a:rPr lang="en-US" sz="2800" b="0" i="0" dirty="0">
                <a:solidFill>
                  <a:schemeClr val="bg1"/>
                </a:solidFill>
                <a:effectLst/>
                <a:latin typeface="system-ui"/>
              </a:rPr>
              <a:t> over the fish of the sea and over the birds of the heavens and over every living thing that moves on the earth.” – Genesis 1:28</a:t>
            </a:r>
            <a:endParaRPr lang="en-US" sz="3600" dirty="0">
              <a:solidFill>
                <a:schemeClr val="bg1"/>
              </a:solidFill>
            </a:endParaRPr>
          </a:p>
          <a:p>
            <a:endParaRPr lang="en-US" dirty="0">
              <a:solidFill>
                <a:schemeClr val="bg1"/>
              </a:solidFill>
            </a:endParaRPr>
          </a:p>
        </p:txBody>
      </p:sp>
      <p:pic>
        <p:nvPicPr>
          <p:cNvPr id="4" name="Picture 2" descr="See the source image">
            <a:extLst>
              <a:ext uri="{FF2B5EF4-FFF2-40B4-BE49-F238E27FC236}">
                <a16:creationId xmlns:a16="http://schemas.microsoft.com/office/drawing/2014/main" id="{1A454D9A-5E39-4D93-996E-C5982835CB9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549" r="25882" b="540"/>
          <a:stretch/>
        </p:blipFill>
        <p:spPr bwMode="auto">
          <a:xfrm>
            <a:off x="6642340" y="4933126"/>
            <a:ext cx="2265927" cy="1792661"/>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236506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FF73BFA-9BCF-4A80-8160-4B271ECFF661}"/>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E69816-FE8D-4390-BEC0-5D260D3F6FF0}"/>
              </a:ext>
            </a:extLst>
          </p:cNvPr>
          <p:cNvSpPr>
            <a:spLocks noGrp="1"/>
          </p:cNvSpPr>
          <p:nvPr>
            <p:ph type="title"/>
          </p:nvPr>
        </p:nvSpPr>
        <p:spPr/>
        <p:txBody>
          <a:bodyPr/>
          <a:lstStyle/>
          <a:p>
            <a:r>
              <a:rPr lang="en-US" dirty="0">
                <a:solidFill>
                  <a:schemeClr val="bg1"/>
                </a:solidFill>
              </a:rPr>
              <a:t>Failure in the Garden</a:t>
            </a:r>
          </a:p>
        </p:txBody>
      </p:sp>
      <p:sp>
        <p:nvSpPr>
          <p:cNvPr id="3" name="Content Placeholder 2">
            <a:extLst>
              <a:ext uri="{FF2B5EF4-FFF2-40B4-BE49-F238E27FC236}">
                <a16:creationId xmlns:a16="http://schemas.microsoft.com/office/drawing/2014/main" id="{A6CC568F-C04F-4623-AED9-5940E410DE36}"/>
              </a:ext>
            </a:extLst>
          </p:cNvPr>
          <p:cNvSpPr>
            <a:spLocks noGrp="1"/>
          </p:cNvSpPr>
          <p:nvPr>
            <p:ph idx="1"/>
          </p:nvPr>
        </p:nvSpPr>
        <p:spPr/>
        <p:txBody>
          <a:bodyPr/>
          <a:lstStyle/>
          <a:p>
            <a:r>
              <a:rPr lang="en-US" sz="3200" dirty="0">
                <a:solidFill>
                  <a:schemeClr val="bg1"/>
                </a:solidFill>
              </a:rPr>
              <a:t>God’s Noble Purpose for Creating Humans</a:t>
            </a:r>
          </a:p>
          <a:p>
            <a:pPr lvl="1"/>
            <a:r>
              <a:rPr lang="en-US" sz="2800" dirty="0">
                <a:solidFill>
                  <a:schemeClr val="bg1"/>
                </a:solidFill>
                <a:latin typeface="system-ui"/>
              </a:rPr>
              <a:t>This partnership required learning God’s wisdom</a:t>
            </a:r>
          </a:p>
          <a:p>
            <a:pPr lvl="2"/>
            <a:r>
              <a:rPr lang="en-US" sz="2400" dirty="0">
                <a:solidFill>
                  <a:schemeClr val="bg1"/>
                </a:solidFill>
              </a:rPr>
              <a:t>But of the tree of the knowledge of good and evil you shall not eat, for in the day that you eat</a:t>
            </a:r>
            <a:r>
              <a:rPr lang="en-US" sz="2400" baseline="30000" dirty="0">
                <a:solidFill>
                  <a:schemeClr val="bg1"/>
                </a:solidFill>
              </a:rPr>
              <a:t> </a:t>
            </a:r>
            <a:r>
              <a:rPr lang="en-US" sz="2400" dirty="0">
                <a:solidFill>
                  <a:schemeClr val="bg1"/>
                </a:solidFill>
              </a:rPr>
              <a:t>of it you shall surely die (2:17)</a:t>
            </a:r>
          </a:p>
          <a:p>
            <a:pPr lvl="2"/>
            <a:r>
              <a:rPr lang="en-US" sz="2400" dirty="0">
                <a:solidFill>
                  <a:schemeClr val="bg1"/>
                </a:solidFill>
              </a:rPr>
              <a:t>Good and evil must be learned from God’s standard</a:t>
            </a:r>
            <a:endParaRPr lang="en-US" sz="3600" dirty="0">
              <a:solidFill>
                <a:schemeClr val="bg1"/>
              </a:solidFill>
            </a:endParaRPr>
          </a:p>
          <a:p>
            <a:endParaRPr lang="en-US" dirty="0">
              <a:solidFill>
                <a:schemeClr val="bg1"/>
              </a:solidFill>
            </a:endParaRPr>
          </a:p>
        </p:txBody>
      </p:sp>
      <p:pic>
        <p:nvPicPr>
          <p:cNvPr id="4" name="Picture 2" descr="See the source image">
            <a:extLst>
              <a:ext uri="{FF2B5EF4-FFF2-40B4-BE49-F238E27FC236}">
                <a16:creationId xmlns:a16="http://schemas.microsoft.com/office/drawing/2014/main" id="{1A454D9A-5E39-4D93-996E-C5982835CB9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549" r="25882" b="540"/>
          <a:stretch/>
        </p:blipFill>
        <p:spPr bwMode="auto">
          <a:xfrm>
            <a:off x="6642340" y="4933126"/>
            <a:ext cx="2265927" cy="1792661"/>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895922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FF73BFA-9BCF-4A80-8160-4B271ECFF661}"/>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E69816-FE8D-4390-BEC0-5D260D3F6FF0}"/>
              </a:ext>
            </a:extLst>
          </p:cNvPr>
          <p:cNvSpPr>
            <a:spLocks noGrp="1"/>
          </p:cNvSpPr>
          <p:nvPr>
            <p:ph type="title"/>
          </p:nvPr>
        </p:nvSpPr>
        <p:spPr/>
        <p:txBody>
          <a:bodyPr/>
          <a:lstStyle/>
          <a:p>
            <a:r>
              <a:rPr lang="en-US" dirty="0">
                <a:solidFill>
                  <a:schemeClr val="bg1"/>
                </a:solidFill>
              </a:rPr>
              <a:t>Failure in the Garden</a:t>
            </a:r>
          </a:p>
        </p:txBody>
      </p:sp>
      <p:sp>
        <p:nvSpPr>
          <p:cNvPr id="3" name="Content Placeholder 2">
            <a:extLst>
              <a:ext uri="{FF2B5EF4-FFF2-40B4-BE49-F238E27FC236}">
                <a16:creationId xmlns:a16="http://schemas.microsoft.com/office/drawing/2014/main" id="{A6CC568F-C04F-4623-AED9-5940E410DE36}"/>
              </a:ext>
            </a:extLst>
          </p:cNvPr>
          <p:cNvSpPr>
            <a:spLocks noGrp="1"/>
          </p:cNvSpPr>
          <p:nvPr>
            <p:ph idx="1"/>
          </p:nvPr>
        </p:nvSpPr>
        <p:spPr/>
        <p:txBody>
          <a:bodyPr/>
          <a:lstStyle/>
          <a:p>
            <a:r>
              <a:rPr lang="en-US" sz="3200" dirty="0">
                <a:solidFill>
                  <a:schemeClr val="bg1"/>
                </a:solidFill>
              </a:rPr>
              <a:t>God’s Noble Purpose for Creating Humans</a:t>
            </a:r>
          </a:p>
          <a:p>
            <a:pPr lvl="1"/>
            <a:r>
              <a:rPr lang="en-US" sz="2800" dirty="0">
                <a:solidFill>
                  <a:schemeClr val="bg1"/>
                </a:solidFill>
                <a:latin typeface="system-ui"/>
              </a:rPr>
              <a:t>Serpent’s temptation: Self-define good and evil</a:t>
            </a:r>
          </a:p>
          <a:p>
            <a:pPr lvl="2"/>
            <a:r>
              <a:rPr lang="en-US" sz="2400" dirty="0">
                <a:solidFill>
                  <a:schemeClr val="bg1"/>
                </a:solidFill>
              </a:rPr>
              <a:t>For God knows that when you eat of it your </a:t>
            </a:r>
            <a:r>
              <a:rPr lang="en-US" sz="2400" dirty="0">
                <a:solidFill>
                  <a:srgbClr val="FFFF00"/>
                </a:solidFill>
              </a:rPr>
              <a:t>eyes will be opened</a:t>
            </a:r>
            <a:r>
              <a:rPr lang="en-US" sz="2400" dirty="0">
                <a:solidFill>
                  <a:schemeClr val="bg1"/>
                </a:solidFill>
              </a:rPr>
              <a:t>, and you will </a:t>
            </a:r>
            <a:r>
              <a:rPr lang="en-US" sz="2400" dirty="0">
                <a:solidFill>
                  <a:srgbClr val="FFFF00"/>
                </a:solidFill>
              </a:rPr>
              <a:t>be like God</a:t>
            </a:r>
            <a:r>
              <a:rPr lang="en-US" sz="2400" dirty="0">
                <a:solidFill>
                  <a:schemeClr val="bg1"/>
                </a:solidFill>
              </a:rPr>
              <a:t>, knowing good and evil (3:5)</a:t>
            </a:r>
          </a:p>
          <a:p>
            <a:pPr lvl="2"/>
            <a:r>
              <a:rPr lang="en-US" sz="2400" dirty="0">
                <a:solidFill>
                  <a:schemeClr val="bg1"/>
                </a:solidFill>
              </a:rPr>
              <a:t>Human failure led to exile from the Garden</a:t>
            </a:r>
          </a:p>
          <a:p>
            <a:endParaRPr lang="en-US" dirty="0">
              <a:solidFill>
                <a:schemeClr val="bg1"/>
              </a:solidFill>
            </a:endParaRPr>
          </a:p>
        </p:txBody>
      </p:sp>
      <p:pic>
        <p:nvPicPr>
          <p:cNvPr id="4" name="Picture 2" descr="See the source image">
            <a:extLst>
              <a:ext uri="{FF2B5EF4-FFF2-40B4-BE49-F238E27FC236}">
                <a16:creationId xmlns:a16="http://schemas.microsoft.com/office/drawing/2014/main" id="{1A454D9A-5E39-4D93-996E-C5982835CB9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549" r="25882" b="540"/>
          <a:stretch/>
        </p:blipFill>
        <p:spPr bwMode="auto">
          <a:xfrm>
            <a:off x="6642340" y="4933126"/>
            <a:ext cx="2265927" cy="1792661"/>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414643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C9708-C5F5-4FCC-ABE9-604B66D4AE1F}"/>
              </a:ext>
            </a:extLst>
          </p:cNvPr>
          <p:cNvSpPr>
            <a:spLocks noGrp="1"/>
          </p:cNvSpPr>
          <p:nvPr>
            <p:ph type="title"/>
          </p:nvPr>
        </p:nvSpPr>
        <p:spPr>
          <a:xfrm>
            <a:off x="480060" y="5576887"/>
            <a:ext cx="8183880" cy="640081"/>
          </a:xfrm>
        </p:spPr>
        <p:txBody>
          <a:bodyPr vert="horz" lIns="91440" tIns="45720" rIns="91440" bIns="45720" rtlCol="0" anchor="ctr">
            <a:normAutofit/>
          </a:bodyPr>
          <a:lstStyle/>
          <a:p>
            <a:pPr algn="ctr"/>
            <a:r>
              <a:rPr lang="en-US" sz="3600" dirty="0"/>
              <a:t>Israel’s Nationhood: The Garden, Part 2</a:t>
            </a:r>
          </a:p>
        </p:txBody>
      </p:sp>
      <p:pic>
        <p:nvPicPr>
          <p:cNvPr id="4" name="Picture 2" descr="See the source image">
            <a:extLst>
              <a:ext uri="{FF2B5EF4-FFF2-40B4-BE49-F238E27FC236}">
                <a16:creationId xmlns:a16="http://schemas.microsoft.com/office/drawing/2014/main" id="{51EDB6B4-91F2-4B7B-B4D8-F156DB61C0A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543" r="1" b="7545"/>
          <a:stretch/>
        </p:blipFill>
        <p:spPr bwMode="auto">
          <a:xfrm>
            <a:off x="480060" y="640080"/>
            <a:ext cx="8183880" cy="4836795"/>
          </a:xfrm>
          <a:prstGeom prst="rect">
            <a:avLst/>
          </a:prstGeom>
          <a:noFill/>
          <a:ln w="19050">
            <a:solidFill>
              <a:schemeClr val="tx1"/>
            </a:solidFill>
            <a:miter lim="800000"/>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8794620"/>
      </p:ext>
    </p:extLst>
  </p:cSld>
  <p:clrMapOvr>
    <a:overrideClrMapping bg1="dk1" tx1="lt1" bg2="dk2" tx2="lt2" accent1="accent1" accent2="accent2" accent3="accent3" accent4="accent4" accent5="accent5" accent6="accent6" hlink="hlink" folHlink="folHlink"/>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4DCD1C1-6F83-4DF7-B22D-276D331F14C0}"/>
              </a:ext>
            </a:extLst>
          </p:cNvPr>
          <p:cNvSpPr/>
          <p:nvPr/>
        </p:nvSpPr>
        <p:spPr>
          <a:xfrm>
            <a:off x="0" y="0"/>
            <a:ext cx="9144000" cy="6858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BBF9EA-07C7-40A4-8B5E-6A0EC9C9CA9C}"/>
              </a:ext>
            </a:extLst>
          </p:cNvPr>
          <p:cNvSpPr>
            <a:spLocks noGrp="1"/>
          </p:cNvSpPr>
          <p:nvPr>
            <p:ph type="title"/>
          </p:nvPr>
        </p:nvSpPr>
        <p:spPr/>
        <p:txBody>
          <a:bodyPr>
            <a:normAutofit/>
          </a:bodyPr>
          <a:lstStyle/>
          <a:p>
            <a:r>
              <a:rPr lang="en-US" sz="3600" dirty="0"/>
              <a:t>Israel’s Nationhood: The Garden, Part 2</a:t>
            </a:r>
          </a:p>
        </p:txBody>
      </p:sp>
      <p:sp>
        <p:nvSpPr>
          <p:cNvPr id="3" name="Content Placeholder 2">
            <a:extLst>
              <a:ext uri="{FF2B5EF4-FFF2-40B4-BE49-F238E27FC236}">
                <a16:creationId xmlns:a16="http://schemas.microsoft.com/office/drawing/2014/main" id="{AE60F696-E32F-44CA-84FA-0BB2B85DE556}"/>
              </a:ext>
            </a:extLst>
          </p:cNvPr>
          <p:cNvSpPr>
            <a:spLocks noGrp="1"/>
          </p:cNvSpPr>
          <p:nvPr>
            <p:ph idx="1"/>
          </p:nvPr>
        </p:nvSpPr>
        <p:spPr/>
        <p:txBody>
          <a:bodyPr/>
          <a:lstStyle/>
          <a:p>
            <a:r>
              <a:rPr lang="en-US" sz="3200" dirty="0"/>
              <a:t>God’s Noble Purpose for Choosing Israel</a:t>
            </a:r>
          </a:p>
          <a:p>
            <a:pPr lvl="1"/>
            <a:r>
              <a:rPr lang="en-US" sz="2000" b="1" i="0" baseline="30000" dirty="0">
                <a:solidFill>
                  <a:srgbClr val="000000"/>
                </a:solidFill>
                <a:effectLst/>
                <a:latin typeface="system-ui"/>
              </a:rPr>
              <a:t> </a:t>
            </a:r>
            <a:r>
              <a:rPr lang="en-US" sz="2800" b="0" i="0" dirty="0">
                <a:solidFill>
                  <a:srgbClr val="000000"/>
                </a:solidFill>
                <a:effectLst/>
                <a:latin typeface="system-ui"/>
              </a:rPr>
              <a:t>Now therefore, if you will indeed obey my voice and keep my covenant, you shall be my </a:t>
            </a:r>
            <a:r>
              <a:rPr lang="en-US" sz="2800" b="0" i="0" dirty="0">
                <a:solidFill>
                  <a:srgbClr val="C00000"/>
                </a:solidFill>
                <a:effectLst/>
                <a:latin typeface="system-ui"/>
              </a:rPr>
              <a:t>treasured possession among all peoples</a:t>
            </a:r>
            <a:r>
              <a:rPr lang="en-US" sz="2800" b="0" i="0" dirty="0">
                <a:solidFill>
                  <a:srgbClr val="000000"/>
                </a:solidFill>
                <a:effectLst/>
                <a:latin typeface="system-ui"/>
              </a:rPr>
              <a:t>, for all the earth is mine; </a:t>
            </a:r>
            <a:r>
              <a:rPr lang="en-US" sz="2800" b="1" i="0" baseline="30000" dirty="0">
                <a:solidFill>
                  <a:srgbClr val="000000"/>
                </a:solidFill>
                <a:effectLst/>
                <a:latin typeface="system-ui"/>
              </a:rPr>
              <a:t> </a:t>
            </a:r>
            <a:r>
              <a:rPr lang="en-US" sz="2800" b="0" i="0" dirty="0">
                <a:solidFill>
                  <a:srgbClr val="000000"/>
                </a:solidFill>
                <a:effectLst/>
                <a:latin typeface="system-ui"/>
              </a:rPr>
              <a:t>and you shall be to me a </a:t>
            </a:r>
            <a:r>
              <a:rPr lang="en-US" sz="2800" b="0" i="0" dirty="0">
                <a:solidFill>
                  <a:srgbClr val="C00000"/>
                </a:solidFill>
                <a:effectLst/>
                <a:latin typeface="system-ui"/>
              </a:rPr>
              <a:t>kingdom of priests </a:t>
            </a:r>
            <a:r>
              <a:rPr lang="en-US" sz="2800" b="0" i="0" dirty="0">
                <a:solidFill>
                  <a:srgbClr val="000000"/>
                </a:solidFill>
                <a:effectLst/>
                <a:latin typeface="system-ui"/>
              </a:rPr>
              <a:t>and a </a:t>
            </a:r>
            <a:r>
              <a:rPr lang="en-US" sz="2800" b="0" i="0" dirty="0">
                <a:solidFill>
                  <a:srgbClr val="C00000"/>
                </a:solidFill>
                <a:effectLst/>
                <a:latin typeface="system-ui"/>
              </a:rPr>
              <a:t>holy nation</a:t>
            </a:r>
            <a:r>
              <a:rPr lang="en-US" sz="2800" b="0" i="0" dirty="0">
                <a:solidFill>
                  <a:srgbClr val="000000"/>
                </a:solidFill>
                <a:effectLst/>
                <a:latin typeface="system-ui"/>
              </a:rPr>
              <a:t>.’ These are the words that you shall speak to the people of Israel – Exodus 19:5-6</a:t>
            </a:r>
            <a:endParaRPr lang="en-US" sz="2800" dirty="0"/>
          </a:p>
          <a:p>
            <a:endParaRPr lang="en-US" dirty="0"/>
          </a:p>
        </p:txBody>
      </p:sp>
      <p:pic>
        <p:nvPicPr>
          <p:cNvPr id="4" name="Picture 2" descr="See the source image">
            <a:extLst>
              <a:ext uri="{FF2B5EF4-FFF2-40B4-BE49-F238E27FC236}">
                <a16:creationId xmlns:a16="http://schemas.microsoft.com/office/drawing/2014/main" id="{598EAA88-4101-4117-8543-570D6E1C70D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373" r="1651" b="1"/>
          <a:stretch/>
        </p:blipFill>
        <p:spPr bwMode="auto">
          <a:xfrm>
            <a:off x="7259855" y="5443268"/>
            <a:ext cx="1788220" cy="1414732"/>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D86C2B2-1E6F-4BA8-8FE0-7C92CD091767}"/>
              </a:ext>
            </a:extLst>
          </p:cNvPr>
          <p:cNvSpPr txBox="1"/>
          <p:nvPr/>
        </p:nvSpPr>
        <p:spPr>
          <a:xfrm>
            <a:off x="751317" y="5357792"/>
            <a:ext cx="2656863" cy="954107"/>
          </a:xfrm>
          <a:prstGeom prst="rect">
            <a:avLst/>
          </a:prstGeom>
          <a:noFill/>
        </p:spPr>
        <p:txBody>
          <a:bodyPr wrap="square" rtlCol="0">
            <a:spAutoFit/>
          </a:bodyPr>
          <a:lstStyle/>
          <a:p>
            <a:pPr algn="ctr"/>
            <a:r>
              <a:rPr lang="en-US" sz="2800" dirty="0"/>
              <a:t>An Example for             the Nations</a:t>
            </a:r>
          </a:p>
        </p:txBody>
      </p:sp>
      <p:sp>
        <p:nvSpPr>
          <p:cNvPr id="7" name="TextBox 6">
            <a:extLst>
              <a:ext uri="{FF2B5EF4-FFF2-40B4-BE49-F238E27FC236}">
                <a16:creationId xmlns:a16="http://schemas.microsoft.com/office/drawing/2014/main" id="{A0014396-7563-4BAF-AB9D-953816A131A5}"/>
              </a:ext>
            </a:extLst>
          </p:cNvPr>
          <p:cNvSpPr txBox="1"/>
          <p:nvPr/>
        </p:nvSpPr>
        <p:spPr>
          <a:xfrm>
            <a:off x="3386876" y="5072896"/>
            <a:ext cx="4354072" cy="1785104"/>
          </a:xfrm>
          <a:prstGeom prst="rect">
            <a:avLst/>
          </a:prstGeom>
          <a:noFill/>
        </p:spPr>
        <p:txBody>
          <a:bodyPr wrap="square" rtlCol="0">
            <a:spAutoFit/>
          </a:bodyPr>
          <a:lstStyle/>
          <a:p>
            <a:r>
              <a:rPr lang="en-US" sz="2400" b="1" i="0" baseline="30000" dirty="0">
                <a:solidFill>
                  <a:srgbClr val="000000"/>
                </a:solidFill>
                <a:effectLst/>
                <a:latin typeface="system-ui"/>
              </a:rPr>
              <a:t> </a:t>
            </a:r>
            <a:r>
              <a:rPr lang="en-US" sz="2200" b="0" i="0" dirty="0">
                <a:solidFill>
                  <a:srgbClr val="000000"/>
                </a:solidFill>
                <a:effectLst/>
                <a:latin typeface="system-ui"/>
              </a:rPr>
              <a:t>All the people answered together and said, “All that the </a:t>
            </a:r>
            <a:r>
              <a:rPr lang="en-US" sz="2200" b="0" i="0" cap="small" dirty="0">
                <a:solidFill>
                  <a:srgbClr val="000000"/>
                </a:solidFill>
                <a:effectLst/>
                <a:latin typeface="system-ui"/>
              </a:rPr>
              <a:t>Lord</a:t>
            </a:r>
            <a:r>
              <a:rPr lang="en-US" sz="2200" b="0" i="0" dirty="0">
                <a:solidFill>
                  <a:srgbClr val="000000"/>
                </a:solidFill>
                <a:effectLst/>
                <a:latin typeface="system-ui"/>
              </a:rPr>
              <a:t> has spoken we will do.” And Moses reported the words of the people           to the </a:t>
            </a:r>
            <a:r>
              <a:rPr lang="en-US" sz="2200" b="0" i="0" cap="small" dirty="0">
                <a:solidFill>
                  <a:srgbClr val="000000"/>
                </a:solidFill>
                <a:effectLst/>
                <a:latin typeface="system-ui"/>
              </a:rPr>
              <a:t>Lord (vs. 8)</a:t>
            </a:r>
            <a:endParaRPr lang="en-US" sz="2200" dirty="0"/>
          </a:p>
        </p:txBody>
      </p:sp>
      <p:sp>
        <p:nvSpPr>
          <p:cNvPr id="8" name="Arrow: Curved Right 7">
            <a:extLst>
              <a:ext uri="{FF2B5EF4-FFF2-40B4-BE49-F238E27FC236}">
                <a16:creationId xmlns:a16="http://schemas.microsoft.com/office/drawing/2014/main" id="{D48BD169-15D1-4950-BDE7-D2E556DC1500}"/>
              </a:ext>
            </a:extLst>
          </p:cNvPr>
          <p:cNvSpPr/>
          <p:nvPr/>
        </p:nvSpPr>
        <p:spPr>
          <a:xfrm>
            <a:off x="175536" y="4015718"/>
            <a:ext cx="1317072" cy="202174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D21FA65B-8315-435E-ABE5-91E2A7D2A752}"/>
              </a:ext>
            </a:extLst>
          </p:cNvPr>
          <p:cNvSpPr/>
          <p:nvPr/>
        </p:nvSpPr>
        <p:spPr>
          <a:xfrm>
            <a:off x="1492608" y="3845840"/>
            <a:ext cx="2885813" cy="547383"/>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Arrow: Down 9">
            <a:extLst>
              <a:ext uri="{FF2B5EF4-FFF2-40B4-BE49-F238E27FC236}">
                <a16:creationId xmlns:a16="http://schemas.microsoft.com/office/drawing/2014/main" id="{714FD8A2-375B-4E68-B287-6953B85AC87A}"/>
              </a:ext>
            </a:extLst>
          </p:cNvPr>
          <p:cNvSpPr/>
          <p:nvPr/>
        </p:nvSpPr>
        <p:spPr>
          <a:xfrm>
            <a:off x="5707830" y="4288443"/>
            <a:ext cx="564859" cy="889233"/>
          </a:xfrm>
          <a:prstGeom prst="down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9808231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9" grpId="0" animBg="1"/>
      <p:bldP spid="10"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67</TotalTime>
  <Words>2006</Words>
  <Application>Microsoft Office PowerPoint</Application>
  <PresentationFormat>On-screen Show (4:3)</PresentationFormat>
  <Paragraphs>71</Paragraphs>
  <Slides>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Calibri Light</vt:lpstr>
      <vt:lpstr>Courier New</vt:lpstr>
      <vt:lpstr>Impact</vt:lpstr>
      <vt:lpstr>system-ui</vt:lpstr>
      <vt:lpstr>Office Theme</vt:lpstr>
      <vt:lpstr>PowerPoint Presentation</vt:lpstr>
      <vt:lpstr>PowerPoint Presentation</vt:lpstr>
      <vt:lpstr>I Cannot Follow All Those Rules</vt:lpstr>
      <vt:lpstr>Failure in the Garden</vt:lpstr>
      <vt:lpstr>Failure in the Garden</vt:lpstr>
      <vt:lpstr>Failure in the Garden</vt:lpstr>
      <vt:lpstr>Failure in the Garden</vt:lpstr>
      <vt:lpstr>Israel’s Nationhood: The Garden, Part 2</vt:lpstr>
      <vt:lpstr>Israel’s Nationhood: The Garden, Part 2</vt:lpstr>
      <vt:lpstr>Israel’s Nationhood: The Garden, Part 2</vt:lpstr>
      <vt:lpstr>PowerPoint Presentation</vt:lpstr>
      <vt:lpstr>Israel’s Nationhood: The Garden, Part 2</vt:lpstr>
      <vt:lpstr>Israel’s Nationhood: The Garden, Part 2</vt:lpstr>
      <vt:lpstr>PowerPoint Presentation</vt:lpstr>
      <vt:lpstr>PowerPoint Presentation</vt:lpstr>
      <vt:lpstr>Israel’s Nationhood: The Garden, Part 2</vt:lpstr>
      <vt:lpstr>Jesus to the Rescue</vt:lpstr>
      <vt:lpstr>Jesus to the Rescue</vt:lpstr>
      <vt:lpstr>PowerPoint Presentation</vt:lpstr>
      <vt:lpstr>Jesus to the Rescue</vt:lpstr>
      <vt:lpstr>Getting Back to Eden</vt:lpstr>
      <vt:lpstr>Getting Back to Eden</vt:lpstr>
      <vt:lpstr>Getting Back to Eden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 Chandler</dc:creator>
  <cp:lastModifiedBy>Greg Chandler</cp:lastModifiedBy>
  <cp:revision>2</cp:revision>
  <dcterms:created xsi:type="dcterms:W3CDTF">2022-01-27T19:03:27Z</dcterms:created>
  <dcterms:modified xsi:type="dcterms:W3CDTF">2022-02-05T17:15:15Z</dcterms:modified>
</cp:coreProperties>
</file>